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22"/>
  </p:notesMasterIdLst>
  <p:handoutMasterIdLst>
    <p:handoutMasterId r:id="rId23"/>
  </p:handoutMasterIdLst>
  <p:sldIdLst>
    <p:sldId id="263" r:id="rId4"/>
    <p:sldId id="394" r:id="rId5"/>
    <p:sldId id="361" r:id="rId6"/>
    <p:sldId id="267" r:id="rId7"/>
    <p:sldId id="396" r:id="rId8"/>
    <p:sldId id="414" r:id="rId9"/>
    <p:sldId id="404" r:id="rId10"/>
    <p:sldId id="406" r:id="rId11"/>
    <p:sldId id="409" r:id="rId12"/>
    <p:sldId id="399" r:id="rId13"/>
    <p:sldId id="410" r:id="rId14"/>
    <p:sldId id="411" r:id="rId15"/>
    <p:sldId id="407" r:id="rId16"/>
    <p:sldId id="413" r:id="rId17"/>
    <p:sldId id="415" r:id="rId18"/>
    <p:sldId id="416" r:id="rId19"/>
    <p:sldId id="417" r:id="rId20"/>
    <p:sldId id="412" r:id="rId21"/>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14"/>
            <p14:sldId id="404"/>
            <p14:sldId id="406"/>
            <p14:sldId id="409"/>
            <p14:sldId id="399"/>
            <p14:sldId id="410"/>
            <p14:sldId id="411"/>
            <p14:sldId id="407"/>
            <p14:sldId id="413"/>
            <p14:sldId id="415"/>
            <p14:sldId id="416"/>
            <p14:sldId id="417"/>
            <p14:sldId id="4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8E2"/>
    <a:srgbClr val="969696"/>
    <a:srgbClr val="3F97A4"/>
    <a:srgbClr val="FF0000"/>
    <a:srgbClr val="7F7F7F"/>
    <a:srgbClr val="FF9C44"/>
    <a:srgbClr val="6DBD6D"/>
    <a:srgbClr val="E35457"/>
    <a:srgbClr val="7C0019"/>
    <a:srgbClr val="2B31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89331" autoAdjust="0"/>
  </p:normalViewPr>
  <p:slideViewPr>
    <p:cSldViewPr snapToGrid="0">
      <p:cViewPr varScale="1">
        <p:scale>
          <a:sx n="94" d="100"/>
          <a:sy n="94" d="100"/>
        </p:scale>
        <p:origin x="180" y="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edo2\Desktop\SCEJYokohama\jupyters\&#20805;&#22635;&#373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19050">
              <a:noFill/>
            </a:ln>
            <a:effectLst/>
          </c:spPr>
          <c:invertIfNegative val="0"/>
          <c:cat>
            <c:numRef>
              <c:f>Sheet1!$C$2:$H$2</c:f>
              <c:numCache>
                <c:formatCode>General</c:formatCode>
                <c:ptCount val="6"/>
                <c:pt idx="0">
                  <c:v>200</c:v>
                </c:pt>
                <c:pt idx="1">
                  <c:v>300</c:v>
                </c:pt>
                <c:pt idx="2">
                  <c:v>400</c:v>
                </c:pt>
                <c:pt idx="3">
                  <c:v>500</c:v>
                </c:pt>
                <c:pt idx="4">
                  <c:v>600</c:v>
                </c:pt>
                <c:pt idx="5">
                  <c:v>700</c:v>
                </c:pt>
              </c:numCache>
            </c:numRef>
          </c:cat>
          <c:val>
            <c:numRef>
              <c:f>Sheet1!$C$3:$H$3</c:f>
              <c:numCache>
                <c:formatCode>General</c:formatCode>
                <c:ptCount val="6"/>
                <c:pt idx="0">
                  <c:v>144840</c:v>
                </c:pt>
                <c:pt idx="1">
                  <c:v>145008</c:v>
                </c:pt>
                <c:pt idx="2">
                  <c:v>145167</c:v>
                </c:pt>
                <c:pt idx="3">
                  <c:v>145237</c:v>
                </c:pt>
                <c:pt idx="4">
                  <c:v>145099</c:v>
                </c:pt>
                <c:pt idx="5">
                  <c:v>145293</c:v>
                </c:pt>
              </c:numCache>
            </c:numRef>
          </c:val>
          <c:extLst xmlns:c16r2="http://schemas.microsoft.com/office/drawing/2015/06/chart">
            <c:ext xmlns:c16="http://schemas.microsoft.com/office/drawing/2014/chart" uri="{C3380CC4-5D6E-409C-BE32-E72D297353CC}">
              <c16:uniqueId val="{00000000-62BA-E14B-9B4B-7AFDBCB25263}"/>
            </c:ext>
          </c:extLst>
        </c:ser>
        <c:dLbls>
          <c:showLegendKey val="0"/>
          <c:showVal val="0"/>
          <c:showCatName val="0"/>
          <c:showSerName val="0"/>
          <c:showPercent val="0"/>
          <c:showBubbleSize val="0"/>
        </c:dLbls>
        <c:gapWidth val="300"/>
        <c:axId val="-1052363984"/>
        <c:axId val="-1052361264"/>
      </c:barChart>
      <c:catAx>
        <c:axId val="-10523639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Velocity [mm/s]</a:t>
                </a:r>
                <a:endParaRPr lang="ja-JP" altLang="en-US"/>
              </a:p>
            </c:rich>
          </c:tx>
          <c:layout>
            <c:manualLayout>
              <c:xMode val="edge"/>
              <c:yMode val="edge"/>
              <c:x val="0.51025617427019387"/>
              <c:y val="0.884800019351178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52361264"/>
        <c:crosses val="autoZero"/>
        <c:auto val="1"/>
        <c:lblAlgn val="ctr"/>
        <c:lblOffset val="100"/>
        <c:noMultiLvlLbl val="0"/>
      </c:catAx>
      <c:valAx>
        <c:axId val="-105236126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a:t>Number of particles</a:t>
                </a:r>
                <a:endParaRPr lang="ja-JP" altLang="en-US"/>
              </a:p>
            </c:rich>
          </c:tx>
          <c:layout>
            <c:manualLayout>
              <c:xMode val="edge"/>
              <c:yMode val="edge"/>
              <c:x val="2.1397523657847698E-2"/>
              <c:y val="0.267587482609976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5236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2019/8/7</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2019/8/7</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5814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16</a:t>
            </a:fld>
            <a:endParaRPr kumimoji="1" lang="ja-JP" altLang="en-US"/>
          </a:p>
        </p:txBody>
      </p:sp>
    </p:spTree>
    <p:extLst>
      <p:ext uri="{BB962C8B-B14F-4D97-AF65-F5344CB8AC3E}">
        <p14:creationId xmlns:p14="http://schemas.microsoft.com/office/powerpoint/2010/main" val="55317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32072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0.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58.png"/><Relationship Id="rId9" Type="http://schemas.openxmlformats.org/officeDocument/2006/relationships/image" Target="../media/image64.png"/><Relationship Id="rId1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sp>
        <p:nvSpPr>
          <p:cNvPr id="20" name="正方形/長方形 19"/>
          <p:cNvSpPr/>
          <p:nvPr/>
        </p:nvSpPr>
        <p:spPr>
          <a:xfrm>
            <a:off x="-1" y="5730240"/>
            <a:ext cx="9143428" cy="110969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020560" y="18291"/>
            <a:ext cx="2123440" cy="236776"/>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0" y="2270892"/>
            <a:ext cx="9143428" cy="1732147"/>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solidFill>
                  <a:schemeClr val="bg1"/>
                </a:solidFill>
                <a:uFill>
                  <a:solidFill>
                    <a:srgbClr val="FF695E"/>
                  </a:solidFill>
                </a:uFill>
                <a:cs typeface="Arial" panose="020B0604020202020204" pitchFamily="34" charset="0"/>
              </a:rPr>
              <a:t>数値シミュレーションによる</a:t>
            </a:r>
            <a:endParaRPr lang="en-US" altLang="ja-JP" sz="3600" b="1" dirty="0">
              <a:solidFill>
                <a:schemeClr val="bg1"/>
              </a:solidFill>
              <a:uFill>
                <a:solidFill>
                  <a:srgbClr val="FF695E"/>
                </a:solidFill>
              </a:uFill>
              <a:cs typeface="Arial" panose="020B0604020202020204" pitchFamily="34" charset="0"/>
            </a:endParaRPr>
          </a:p>
          <a:p>
            <a:pPr algn="ctr"/>
            <a:r>
              <a:rPr lang="ja-JP" altLang="en-US" sz="3600" b="1" dirty="0">
                <a:solidFill>
                  <a:schemeClr val="bg1"/>
                </a:solidFill>
                <a:uFill>
                  <a:solidFill>
                    <a:srgbClr val="FF695E"/>
                  </a:solidFill>
                </a:uFill>
                <a:cs typeface="Arial" panose="020B0604020202020204" pitchFamily="34" charset="0"/>
              </a:rPr>
              <a:t>粉末金型充填における吸引効果の影響</a:t>
            </a:r>
            <a:endParaRPr lang="en-US" altLang="ja-JP" sz="3600" b="1" dirty="0">
              <a:solidFill>
                <a:schemeClr val="bg1"/>
              </a:solidFill>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204140" y="5814561"/>
            <a:ext cx="7886700" cy="461665"/>
          </a:xfrm>
          <a:prstGeom prst="rect">
            <a:avLst/>
          </a:prstGeom>
          <a:noFill/>
        </p:spPr>
        <p:txBody>
          <a:bodyPr wrap="square" rtlCol="0">
            <a:spAutoFit/>
          </a:bodyPr>
          <a:lstStyle/>
          <a:p>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a:t>
            </a:r>
            <a:r>
              <a:rPr lang="en-US" altLang="ja-JP" sz="2400" dirty="0">
                <a:solidFill>
                  <a:schemeClr val="bg1"/>
                </a:solid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solidFill>
                  <a:schemeClr val="bg1"/>
                </a:solidFill>
                <a:latin typeface="Arial" panose="020B0604020202020204" pitchFamily="34" charset="0"/>
                <a:ea typeface="メイリオ" panose="020B0604030504040204" pitchFamily="50" charset="-128"/>
                <a:cs typeface="Arial" panose="020B0604020202020204" pitchFamily="34" charset="0"/>
              </a:rPr>
              <a:t>2*</a:t>
            </a:r>
            <a:endParaRPr lang="ja-JP" altLang="en-US" sz="2400" dirty="0">
              <a:solidFill>
                <a:schemeClr val="bg1"/>
              </a:solid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204140" y="582220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231140" y="6246834"/>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7" name="正方形/長方形 16"/>
          <p:cNvSpPr/>
          <p:nvPr/>
        </p:nvSpPr>
        <p:spPr>
          <a:xfrm>
            <a:off x="8117840" y="241061"/>
            <a:ext cx="1026160" cy="201132"/>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204255" y="6291834"/>
            <a:ext cx="28800" cy="432000"/>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8432800" y="434951"/>
            <a:ext cx="711200" cy="215218"/>
          </a:xfrm>
          <a:prstGeom prst="rect">
            <a:avLst/>
          </a:prstGeom>
          <a:solidFill>
            <a:srgbClr val="4068E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5" y="18461"/>
            <a:ext cx="3386862" cy="646331"/>
          </a:xfrm>
          <a:prstGeom prst="rect">
            <a:avLst/>
          </a:prstGeom>
          <a:noFill/>
        </p:spPr>
        <p:txBody>
          <a:bodyPr wrap="square" rtlCol="0">
            <a:spAutoFit/>
          </a:bodyPr>
          <a:lstStyle/>
          <a:p>
            <a:pPr algn="r"/>
            <a:r>
              <a:rPr lang="ja-JP" altLang="en-US" sz="1200" dirty="0">
                <a:solidFill>
                  <a:schemeClr val="bg1"/>
                </a:solidFill>
                <a:latin typeface="Arial" panose="020B0604020202020204" pitchFamily="34" charset="0"/>
                <a:cs typeface="Arial" panose="020B0604020202020204" pitchFamily="34" charset="0"/>
              </a:rPr>
              <a:t>化学工学会関東支部横浜大会</a:t>
            </a:r>
            <a:endParaRPr lang="en-US" altLang="ja-JP" sz="1200" dirty="0">
              <a:solidFill>
                <a:schemeClr val="bg1"/>
              </a:solidFill>
              <a:latin typeface="Arial" panose="020B0604020202020204" pitchFamily="34" charset="0"/>
              <a:cs typeface="Arial" panose="020B0604020202020204" pitchFamily="34" charset="0"/>
            </a:endParaRPr>
          </a:p>
          <a:p>
            <a:pPr algn="r"/>
            <a:r>
              <a:rPr kumimoji="1" lang="ja-JP" altLang="en-US" sz="1200" dirty="0">
                <a:solidFill>
                  <a:schemeClr val="bg1"/>
                </a:solidFill>
                <a:latin typeface="Arial" panose="020B0604020202020204" pitchFamily="34" charset="0"/>
                <a:cs typeface="Arial" panose="020B0604020202020204" pitchFamily="34" charset="0"/>
              </a:rPr>
              <a:t>横浜国立大学</a:t>
            </a:r>
            <a:endParaRPr kumimoji="1" lang="en-US" altLang="ja-JP" sz="1200" dirty="0">
              <a:solidFill>
                <a:schemeClr val="bg1"/>
              </a:solidFill>
              <a:latin typeface="Arial" panose="020B0604020202020204" pitchFamily="34" charset="0"/>
              <a:cs typeface="Arial" panose="020B0604020202020204" pitchFamily="34" charset="0"/>
            </a:endParaRPr>
          </a:p>
          <a:p>
            <a:pPr algn="r"/>
            <a:r>
              <a:rPr kumimoji="1" lang="en-US" altLang="ja-JP" sz="1200" dirty="0">
                <a:solidFill>
                  <a:schemeClr val="bg1"/>
                </a:solidFill>
                <a:latin typeface="Arial" panose="020B0604020202020204" pitchFamily="34" charset="0"/>
                <a:cs typeface="Arial" panose="020B0604020202020204" pitchFamily="34" charset="0"/>
              </a:rPr>
              <a:t>2019/8/8</a:t>
            </a:r>
            <a:endParaRPr kumimoji="1" lang="ja-JP" altLang="en-US" sz="1200" dirty="0">
              <a:solidFill>
                <a:schemeClr val="bg1"/>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231140" y="6496886"/>
            <a:ext cx="7886700" cy="253916"/>
          </a:xfrm>
          <a:prstGeom prst="rect">
            <a:avLst/>
          </a:prstGeom>
          <a:noFill/>
        </p:spPr>
        <p:txBody>
          <a:bodyPr wrap="square" rtlCol="0">
            <a:spAutoFit/>
          </a:bodyPr>
          <a:lstStyle/>
          <a:p>
            <a:r>
              <a:rPr lang="en-US" altLang="ja-JP" sz="1050" dirty="0">
                <a:solidFill>
                  <a:schemeClr val="bg1"/>
                </a:solidFill>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solidFill>
                  <a:schemeClr val="bg1"/>
                </a:solidFill>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780" y="610470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502430" y="2103866"/>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粒子を加速させる。この</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201708" y="1645693"/>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a:t>
            </a:r>
            <a:r>
              <a:rPr lang="ja-JP" altLang="en-US" sz="2400" dirty="0" smtClean="0">
                <a:latin typeface="Arial" panose="020B0604020202020204" pitchFamily="34" charset="0"/>
                <a:ea typeface="メイリオ" panose="020B0604030504040204" pitchFamily="50" charset="-128"/>
                <a:cs typeface="Arial" panose="020B0604020202020204" pitchFamily="34" charset="0"/>
              </a:rPr>
              <a:t>抗力と圧力勾配による力が合わさり発生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466429" y="2137103"/>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509583" y="329275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203892" y="2838078"/>
            <a:ext cx="8828348"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下杵の速度が大きすぎると気泡の働きにより充填が遅れる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68613" y="3329488"/>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102440"/>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下矢印 14">
            <a:extLst>
              <a:ext uri="{FF2B5EF4-FFF2-40B4-BE49-F238E27FC236}">
                <a16:creationId xmlns="" xmlns:a16="http://schemas.microsoft.com/office/drawing/2014/main" id="{F75BD82B-1F2C-8D48-ABC6-4DCF09391D73}"/>
              </a:ext>
            </a:extLst>
          </p:cNvPr>
          <p:cNvSpPr/>
          <p:nvPr/>
        </p:nvSpPr>
        <p:spPr>
          <a:xfrm rot="16200000">
            <a:off x="1001567" y="554673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a:p>
        </p:txBody>
      </p:sp>
      <p:sp>
        <p:nvSpPr>
          <p:cNvPr id="16"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1574112" y="5669059"/>
            <a:ext cx="61248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a:t>
            </a:r>
            <a:r>
              <a:rPr lang="ja-JP" altLang="en-US" sz="2400">
                <a:solidFill>
                  <a:srgbClr val="FF0000"/>
                </a:solidFill>
                <a:latin typeface="Meiryo" panose="020B0604030504040204" pitchFamily="34" charset="-128"/>
                <a:ea typeface="Meiryo" panose="020B0604030504040204" pitchFamily="34" charset="-128"/>
              </a:rPr>
              <a:t>結果を得た</a:t>
            </a:r>
            <a:endParaRPr lang="en-US" altLang="ja-JP" sz="2400" dirty="0">
              <a:solidFill>
                <a:srgbClr val="FF0000"/>
              </a:solidFill>
              <a:latin typeface="Meiryo" panose="020B0604030504040204" pitchFamily="34" charset="-128"/>
              <a:ea typeface="Meiryo" panose="020B0604030504040204" pitchFamily="34" charset="-128"/>
            </a:endParaRPr>
          </a:p>
        </p:txBody>
      </p:sp>
      <p:pic>
        <p:nvPicPr>
          <p:cNvPr id="17" name="図 16">
            <a:extLst>
              <a:ext uri="{FF2B5EF4-FFF2-40B4-BE49-F238E27FC236}">
                <a16:creationId xmlns="" xmlns:a16="http://schemas.microsoft.com/office/drawing/2014/main" id="{A274C253-548E-354F-ABE9-B302D3C34D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8588" y="4155268"/>
            <a:ext cx="1435493" cy="953257"/>
          </a:xfrm>
          <a:prstGeom prst="rect">
            <a:avLst/>
          </a:prstGeom>
        </p:spPr>
      </p:pic>
      <p:sp>
        <p:nvSpPr>
          <p:cNvPr id="18" name="テキスト ボックス 17">
            <a:extLst>
              <a:ext uri="{FF2B5EF4-FFF2-40B4-BE49-F238E27FC236}">
                <a16:creationId xmlns="" xmlns:a16="http://schemas.microsoft.com/office/drawing/2014/main" id="{8EAFFE6F-35E9-014E-8E40-CE5834C74C7A}"/>
              </a:ext>
            </a:extLst>
          </p:cNvPr>
          <p:cNvSpPr txBox="1"/>
          <p:nvPr/>
        </p:nvSpPr>
        <p:spPr>
          <a:xfrm>
            <a:off x="1519127" y="5150933"/>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555" y="4030463"/>
            <a:ext cx="1995753" cy="1202866"/>
          </a:xfrm>
          <a:prstGeom prst="rect">
            <a:avLst/>
          </a:prstGeom>
        </p:spPr>
      </p:pic>
      <p:pic>
        <p:nvPicPr>
          <p:cNvPr id="29" name="図 28"/>
          <p:cNvPicPr>
            <a:picLocks noChangeAspect="1"/>
          </p:cNvPicPr>
          <p:nvPr/>
        </p:nvPicPr>
        <p:blipFill rotWithShape="1">
          <a:blip r:embed="rId5">
            <a:extLst>
              <a:ext uri="{28A0092B-C50C-407E-A947-70E740481C1C}">
                <a14:useLocalDpi xmlns:a14="http://schemas.microsoft.com/office/drawing/2010/main" val="0"/>
              </a:ext>
            </a:extLst>
          </a:blip>
          <a:srcRect l="3983" t="2654" r="2748" b="4760"/>
          <a:stretch/>
        </p:blipFill>
        <p:spPr>
          <a:xfrm>
            <a:off x="3369167" y="3941212"/>
            <a:ext cx="1894692" cy="1255426"/>
          </a:xfrm>
          <a:prstGeom prst="rect">
            <a:avLst/>
          </a:prstGeom>
        </p:spPr>
      </p:pic>
      <p:sp>
        <p:nvSpPr>
          <p:cNvPr id="30" name="テキスト ボックス 29">
            <a:extLst>
              <a:ext uri="{FF2B5EF4-FFF2-40B4-BE49-F238E27FC236}">
                <a16:creationId xmlns="" xmlns:a16="http://schemas.microsoft.com/office/drawing/2014/main" id="{8EAFFE6F-35E9-014E-8E40-CE5834C74C7A}"/>
              </a:ext>
            </a:extLst>
          </p:cNvPr>
          <p:cNvSpPr txBox="1"/>
          <p:nvPr/>
        </p:nvSpPr>
        <p:spPr>
          <a:xfrm>
            <a:off x="3687863" y="5194051"/>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8EAFFE6F-35E9-014E-8E40-CE5834C74C7A}"/>
              </a:ext>
            </a:extLst>
          </p:cNvPr>
          <p:cNvSpPr txBox="1"/>
          <p:nvPr/>
        </p:nvSpPr>
        <p:spPr>
          <a:xfrm>
            <a:off x="5893097" y="5141390"/>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2" name="正方形/長方形 31">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3" name="正方形/長方形 32">
            <a:extLst>
              <a:ext uri="{FF2B5EF4-FFF2-40B4-BE49-F238E27FC236}">
                <a16:creationId xmlns="" xmlns:a16="http://schemas.microsoft.com/office/drawing/2014/main" id="{CC61F4E1-A6D5-4701-A2D3-D5BD879DDD91}"/>
              </a:ext>
            </a:extLst>
          </p:cNvPr>
          <p:cNvSpPr/>
          <p:nvPr/>
        </p:nvSpPr>
        <p:spPr>
          <a:xfrm>
            <a:off x="6370608" y="6401718"/>
            <a:ext cx="2415400" cy="215444"/>
          </a:xfrm>
          <a:prstGeom prst="rect">
            <a:avLst/>
          </a:prstGeom>
        </p:spPr>
        <p:txBody>
          <a:bodyPr wrap="squar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3"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 </a:t>
            </a:r>
            <a:r>
              <a:rPr kumimoji="1" lang="en-US" altLang="ja-JP" dirty="0"/>
              <a:t>– </a:t>
            </a:r>
            <a:r>
              <a:rPr kumimoji="1" lang="ja-JP" altLang="en-US" dirty="0"/>
              <a:t>解析モデル</a:t>
            </a:r>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311524" y="1788324"/>
            <a:ext cx="3679322"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924127" y="3705738"/>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924127" y="3705738"/>
                <a:ext cx="3898407" cy="483659"/>
              </a:xfrm>
              <a:prstGeom prst="rect">
                <a:avLst/>
              </a:prstGeom>
              <a:blipFill rotWithShape="0">
                <a:blip r:embed="rId3"/>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924126" y="4148140"/>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924126" y="4148140"/>
                <a:ext cx="658578" cy="399148"/>
              </a:xfrm>
              <a:prstGeom prst="rect">
                <a:avLst/>
              </a:prstGeom>
              <a:blipFill rotWithShape="0">
                <a:blip r:embed="rId4"/>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520936" y="1806080"/>
            <a:ext cx="4157985" cy="400110"/>
          </a:xfrm>
          <a:prstGeom prst="rect">
            <a:avLst/>
          </a:prstGeom>
          <a:noFill/>
        </p:spPr>
        <p:txBody>
          <a:bodyPr wrap="square" rtlCol="0">
            <a:spAutoFit/>
          </a:bodyPr>
          <a:lstStyle/>
          <a:p>
            <a:pPr algn="ct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5019318" y="3723026"/>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en-US" altLang="ja-JP" sz="1050" b="0" i="1" smtClean="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 xmlns:a16="http://schemas.microsoft.com/office/drawing/2014/main" xmlns:a14="http://schemas.microsoft.com/office/drawing/2010/main" id="{D530DC2B-19A5-4B43-A352-B761977BA811}"/>
                  </a:ext>
                </a:extLst>
              </p:cNvPr>
              <p:cNvSpPr>
                <a:spLocks noRot="1" noChangeAspect="1" noMove="1" noResize="1" noEditPoints="1" noAdjustHandles="1" noChangeArrowheads="1" noChangeShapeType="1" noTextEdit="1"/>
              </p:cNvSpPr>
              <p:nvPr/>
            </p:nvSpPr>
            <p:spPr>
              <a:xfrm>
                <a:off x="5019318" y="3723026"/>
                <a:ext cx="3563461" cy="43191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5019315" y="4150489"/>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019315" y="4150489"/>
                <a:ext cx="1311321" cy="399597"/>
              </a:xfrm>
              <a:prstGeom prst="rect">
                <a:avLst/>
              </a:prstGeom>
              <a:blipFill rotWithShape="0">
                <a:blip r:embed="rId6"/>
                <a:stretch>
                  <a:fillRect b="-1538"/>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3994365" y="37994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581737" y="3587534"/>
            <a:ext cx="3412628"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660056" y="3590066"/>
            <a:ext cx="3922723" cy="989015"/>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668587" y="487199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668587" y="4871997"/>
                <a:ext cx="3181645" cy="642612"/>
              </a:xfrm>
              <a:prstGeom prst="rect">
                <a:avLst/>
              </a:prstGeom>
              <a:blipFill rotWithShape="0">
                <a:blip r:embed="rId7"/>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5966085" y="4952320"/>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77653" y="3750161"/>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78502" y="3770066"/>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p:nvPr/>
        </p:nvCxnSpPr>
        <p:spPr>
          <a:xfrm flipH="1" flipV="1">
            <a:off x="2121504" y="4127678"/>
            <a:ext cx="939520" cy="737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3"/>
          </p:cNvCxnSpPr>
          <p:nvPr/>
        </p:nvCxnSpPr>
        <p:spPr>
          <a:xfrm flipV="1">
            <a:off x="5120208" y="4100360"/>
            <a:ext cx="2014033" cy="751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617737" y="2319021"/>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・粒子移動を追跡する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Lagrange</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・固相である粉末粒子の解析に用いた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正方形/長方形 25">
            <a:extLst>
              <a:ext uri="{FF2B5EF4-FFF2-40B4-BE49-F238E27FC236}">
                <a16:creationId xmlns="" xmlns:a16="http://schemas.microsoft.com/office/drawing/2014/main" id="{77C5E7A6-F3E0-4A25-8427-7628122BFC25}"/>
              </a:ext>
            </a:extLst>
          </p:cNvPr>
          <p:cNvSpPr/>
          <p:nvPr/>
        </p:nvSpPr>
        <p:spPr>
          <a:xfrm>
            <a:off x="581737" y="2356937"/>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2" name="テキスト ボックス 31">
            <a:extLst>
              <a:ext uri="{FF2B5EF4-FFF2-40B4-BE49-F238E27FC236}">
                <a16:creationId xmlns="" xmlns:a16="http://schemas.microsoft.com/office/drawing/2014/main" id="{EBB9BA03-F82F-4F7D-8A4B-D9019D951B88}"/>
              </a:ext>
            </a:extLst>
          </p:cNvPr>
          <p:cNvSpPr txBox="1"/>
          <p:nvPr/>
        </p:nvSpPr>
        <p:spPr>
          <a:xfrm>
            <a:off x="4816787" y="2321394"/>
            <a:ext cx="377320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・空間を格子分割する</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Euler</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的手法</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・気相である空気の解析に用いた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77C5E7A6-F3E0-4A25-8427-7628122BFC25}"/>
              </a:ext>
            </a:extLst>
          </p:cNvPr>
          <p:cNvSpPr/>
          <p:nvPr/>
        </p:nvSpPr>
        <p:spPr>
          <a:xfrm>
            <a:off x="4780787" y="2359310"/>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 xmlns:a16="http://schemas.microsoft.com/office/drawing/2014/main" id="{3C488A67-E909-6045-A58B-75EEC95BFEB5}"/>
                  </a:ext>
                </a:extLst>
              </p:cNvPr>
              <p:cNvSpPr txBox="1"/>
              <p:nvPr/>
            </p:nvSpPr>
            <p:spPr>
              <a:xfrm>
                <a:off x="5456767" y="6209207"/>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34" name="テキスト ボックス 33">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456767" y="6209207"/>
                <a:ext cx="610167" cy="161967"/>
              </a:xfrm>
              <a:prstGeom prst="rect">
                <a:avLst/>
              </a:prstGeom>
              <a:blipFill rotWithShape="0">
                <a:blip r:embed="rId8"/>
                <a:stretch>
                  <a:fillRect l="-2000" t="-11538" r="-9000" b="-26923"/>
                </a:stretch>
              </a:blipFill>
            </p:spPr>
            <p:txBody>
              <a:bodyPr/>
              <a:lstStyle/>
              <a:p>
                <a:r>
                  <a:rPr lang="ja-JP" altLang="en-US">
                    <a:noFill/>
                  </a:rPr>
                  <a:t> </a:t>
                </a:r>
              </a:p>
            </p:txBody>
          </p:sp>
        </mc:Fallback>
      </mc:AlternateContent>
      <p:sp>
        <p:nvSpPr>
          <p:cNvPr id="39" name="テキスト ボックス 38">
            <a:extLst>
              <a:ext uri="{FF2B5EF4-FFF2-40B4-BE49-F238E27FC236}">
                <a16:creationId xmlns="" xmlns:a16="http://schemas.microsoft.com/office/drawing/2014/main" id="{815C6898-2017-4BB8-8EB9-16B78A01BCF2}"/>
              </a:ext>
            </a:extLst>
          </p:cNvPr>
          <p:cNvSpPr txBox="1"/>
          <p:nvPr/>
        </p:nvSpPr>
        <p:spPr>
          <a:xfrm>
            <a:off x="516267" y="1071550"/>
            <a:ext cx="2357063" cy="400110"/>
          </a:xfrm>
          <a:prstGeom prst="rect">
            <a:avLst/>
          </a:prstGeom>
          <a:noFill/>
        </p:spPr>
        <p:txBody>
          <a:bodyPr wrap="square" rtlCol="0">
            <a:spAutoFit/>
          </a:bodyPr>
          <a:lstStyle/>
          <a:p>
            <a:pPr algn="ct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0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r>
              <a:rPr lang="en-US" altLang="ja-JP" sz="2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40" name="テキスト ボックス 39">
            <a:extLst>
              <a:ext uri="{FF2B5EF4-FFF2-40B4-BE49-F238E27FC236}">
                <a16:creationId xmlns="" xmlns:a16="http://schemas.microsoft.com/office/drawing/2014/main" id="{EBB9BA03-F82F-4F7D-8A4B-D9019D951B88}"/>
              </a:ext>
            </a:extLst>
          </p:cNvPr>
          <p:cNvSpPr txBox="1"/>
          <p:nvPr/>
        </p:nvSpPr>
        <p:spPr>
          <a:xfrm>
            <a:off x="581737" y="3166454"/>
            <a:ext cx="340911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並進・回転に対する運動方程式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テキスト ボックス 40">
            <a:extLst>
              <a:ext uri="{FF2B5EF4-FFF2-40B4-BE49-F238E27FC236}">
                <a16:creationId xmlns="" xmlns:a16="http://schemas.microsoft.com/office/drawing/2014/main" id="{EBB9BA03-F82F-4F7D-8A4B-D9019D951B88}"/>
              </a:ext>
            </a:extLst>
          </p:cNvPr>
          <p:cNvSpPr txBox="1"/>
          <p:nvPr/>
        </p:nvSpPr>
        <p:spPr>
          <a:xfrm>
            <a:off x="4660055" y="3069687"/>
            <a:ext cx="3922723" cy="523220"/>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局所体積平均を適用した</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ナビエ・ストークス方程式と連続の式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 </a:t>
            </a:r>
            <a:r>
              <a:rPr kumimoji="1" lang="en-US" altLang="ja-JP" dirty="0"/>
              <a:t>– </a:t>
            </a:r>
            <a:r>
              <a:rPr lang="ja-JP" altLang="en-US" dirty="0"/>
              <a:t>境界</a:t>
            </a:r>
            <a:r>
              <a:rPr kumimoji="1" lang="ja-JP" altLang="en-US" dirty="0"/>
              <a:t>条件</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 xmlns:a16="http://schemas.microsoft.com/office/drawing/2014/main" id="{301E7F27-8035-4D4E-AE18-BDB449D661E6}"/>
              </a:ext>
            </a:extLst>
          </p:cNvPr>
          <p:cNvSpPr/>
          <p:nvPr/>
        </p:nvSpPr>
        <p:spPr>
          <a:xfrm>
            <a:off x="488373" y="1901843"/>
            <a:ext cx="3586333" cy="1532460"/>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 xmlns:a16="http://schemas.microsoft.com/office/drawing/2014/main" id="{301E7F27-8035-4D4E-AE18-BDB449D661E6}"/>
              </a:ext>
            </a:extLst>
          </p:cNvPr>
          <p:cNvSpPr/>
          <p:nvPr/>
        </p:nvSpPr>
        <p:spPr>
          <a:xfrm>
            <a:off x="4377692" y="1888356"/>
            <a:ext cx="4541673" cy="2157698"/>
          </a:xfrm>
          <a:prstGeom prst="bracketPair">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グラフ 10"/>
          <p:cNvGraphicFramePr>
            <a:graphicFrameLocks/>
          </p:cNvGraphicFramePr>
          <p:nvPr>
            <p:extLst>
              <p:ext uri="{D42A27DB-BD31-4B8C-83A1-F6EECF244321}">
                <p14:modId xmlns:p14="http://schemas.microsoft.com/office/powerpoint/2010/main" val="1696571058"/>
              </p:ext>
            </p:extLst>
          </p:nvPr>
        </p:nvGraphicFramePr>
        <p:xfrm>
          <a:off x="171878" y="1600706"/>
          <a:ext cx="4400122" cy="293717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564730"/>
            <a:ext cx="4400122" cy="369332"/>
          </a:xfrm>
          <a:prstGeom prst="rect">
            <a:avLst/>
          </a:prstGeom>
          <a:solidFill>
            <a:schemeClr val="bg1"/>
          </a:solidFill>
        </p:spPr>
        <p:txBody>
          <a:bodyPr wrap="square" rtlCol="0">
            <a:spAutoFit/>
          </a:bodyPr>
          <a:lstStyle/>
          <a:p>
            <a:pPr algn="ctr"/>
            <a:r>
              <a:rPr kumimoji="1" lang="ja-JP" altLang="en-US" dirty="0"/>
              <a:t>下杵の降下速度と充填量の関係</a:t>
            </a:r>
          </a:p>
        </p:txBody>
      </p:sp>
      <p:cxnSp>
        <p:nvCxnSpPr>
          <p:cNvPr id="7" name="直線コネクタ 6"/>
          <p:cNvCxnSpPr/>
          <p:nvPr/>
        </p:nvCxnSpPr>
        <p:spPr>
          <a:xfrm>
            <a:off x="3817307" y="2048149"/>
            <a:ext cx="340986" cy="8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1250634" y="3289300"/>
            <a:ext cx="2737166" cy="8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895725" y="2057860"/>
            <a:ext cx="9525" cy="1204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 xmlns:a16="http://schemas.microsoft.com/office/drawing/2014/main" id="{2593B1A0-6823-834D-BB53-4E3E518EA3D6}"/>
              </a:ext>
            </a:extLst>
          </p:cNvPr>
          <p:cNvSpPr txBox="1"/>
          <p:nvPr/>
        </p:nvSpPr>
        <p:spPr>
          <a:xfrm>
            <a:off x="3174886" y="1586896"/>
            <a:ext cx="969869"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約</a:t>
            </a:r>
            <a:r>
              <a:rPr lang="en-US" altLang="ja-JP" sz="2000" dirty="0">
                <a:latin typeface="メイリオ" panose="020B0604030504040204" pitchFamily="50" charset="-128"/>
                <a:ea typeface="メイリオ" panose="020B0604030504040204" pitchFamily="50" charset="-128"/>
              </a:rPr>
              <a:t>500</a:t>
            </a:r>
          </a:p>
        </p:txBody>
      </p:sp>
      <p:sp>
        <p:nvSpPr>
          <p:cNvPr id="25" name="テキスト ボックス 24">
            <a:extLst>
              <a:ext uri="{FF2B5EF4-FFF2-40B4-BE49-F238E27FC236}">
                <a16:creationId xmlns="" xmlns:a16="http://schemas.microsoft.com/office/drawing/2014/main" id="{A8B3454E-C9D9-0B42-8B90-B991DFFA47B4}"/>
              </a:ext>
            </a:extLst>
          </p:cNvPr>
          <p:cNvSpPr txBox="1"/>
          <p:nvPr/>
        </p:nvSpPr>
        <p:spPr>
          <a:xfrm>
            <a:off x="4713406" y="2340328"/>
            <a:ext cx="3563820" cy="830997"/>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下杵の降下速度に対する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充填量の差は小さい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2" name="テキスト ボックス 41">
            <a:extLst>
              <a:ext uri="{FF2B5EF4-FFF2-40B4-BE49-F238E27FC236}">
                <a16:creationId xmlns="" xmlns:a16="http://schemas.microsoft.com/office/drawing/2014/main" id="{A8B3454E-C9D9-0B42-8B90-B991DFFA47B4}"/>
              </a:ext>
            </a:extLst>
          </p:cNvPr>
          <p:cNvSpPr txBox="1"/>
          <p:nvPr/>
        </p:nvSpPr>
        <p:spPr>
          <a:xfrm>
            <a:off x="4713405" y="3569053"/>
            <a:ext cx="3906719" cy="738664"/>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全体に対して</a:t>
            </a:r>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0.35 %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程度</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(500 / 140,000 * 100 = 0.35)</a:t>
            </a:r>
          </a:p>
        </p:txBody>
      </p:sp>
    </p:spTree>
    <p:extLst>
      <p:ext uri="{BB962C8B-B14F-4D97-AF65-F5344CB8AC3E}">
        <p14:creationId xmlns:p14="http://schemas.microsoft.com/office/powerpoint/2010/main" val="155031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結果・考察</a:t>
            </a:r>
          </a:p>
        </p:txBody>
      </p:sp>
      <p:sp>
        <p:nvSpPr>
          <p:cNvPr id="5" name="テキスト ボックス 4"/>
          <p:cNvSpPr txBox="1"/>
          <p:nvPr/>
        </p:nvSpPr>
        <p:spPr>
          <a:xfrm>
            <a:off x="171878" y="4756639"/>
            <a:ext cx="4400122" cy="923330"/>
          </a:xfrm>
          <a:prstGeom prst="rect">
            <a:avLst/>
          </a:prstGeom>
          <a:solidFill>
            <a:schemeClr val="bg1"/>
          </a:solidFill>
        </p:spPr>
        <p:txBody>
          <a:bodyPr wrap="square" rtlCol="0">
            <a:spAutoFit/>
          </a:bodyPr>
          <a:lstStyle/>
          <a:p>
            <a:pPr algn="ctr"/>
            <a:r>
              <a:rPr kumimoji="1" lang="en-US" altLang="ja-JP" dirty="0" smtClean="0"/>
              <a:t>700 mm/s </a:t>
            </a:r>
            <a:r>
              <a:rPr kumimoji="1" lang="ja-JP" altLang="en-US" dirty="0" smtClean="0"/>
              <a:t>のケースにおいて</a:t>
            </a:r>
            <a:endParaRPr kumimoji="1" lang="en-US" altLang="ja-JP" dirty="0" smtClean="0"/>
          </a:p>
          <a:p>
            <a:pPr algn="ctr"/>
            <a:r>
              <a:rPr kumimoji="1" lang="ja-JP" altLang="en-US" dirty="0" smtClean="0"/>
              <a:t>粒子</a:t>
            </a:r>
            <a:r>
              <a:rPr kumimoji="1" lang="ja-JP" altLang="en-US" dirty="0" smtClean="0"/>
              <a:t>に加わる鉛直下向きの力</a:t>
            </a:r>
            <a:endParaRPr kumimoji="1" lang="en-US" altLang="ja-JP" dirty="0" smtClean="0"/>
          </a:p>
          <a:p>
            <a:pPr algn="ctr"/>
            <a:r>
              <a:rPr lang="ja-JP" altLang="en-US" dirty="0" smtClean="0"/>
              <a:t>（下杵上部にある粒子の平均）</a:t>
            </a:r>
            <a:endParaRPr kumimoji="1" lang="en-US" altLang="ja-JP" dirty="0" smtClean="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176" y="1538108"/>
            <a:ext cx="4389230" cy="3291923"/>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545" y="1070748"/>
            <a:ext cx="2581575" cy="2534099"/>
          </a:xfrm>
          <a:prstGeom prst="rect">
            <a:avLst/>
          </a:prstGeom>
        </p:spPr>
      </p:pic>
      <p:sp>
        <p:nvSpPr>
          <p:cNvPr id="8" name="角丸四角形 7">
            <a:extLst>
              <a:ext uri="{FF2B5EF4-FFF2-40B4-BE49-F238E27FC236}">
                <a16:creationId xmlns="" xmlns:a16="http://schemas.microsoft.com/office/drawing/2014/main" id="{F7F25173-3862-0D40-9BC3-7724C7112FA2}"/>
              </a:ext>
            </a:extLst>
          </p:cNvPr>
          <p:cNvSpPr/>
          <p:nvPr/>
        </p:nvSpPr>
        <p:spPr>
          <a:xfrm>
            <a:off x="6959500" y="967789"/>
            <a:ext cx="731620" cy="263705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8249" y="3864710"/>
            <a:ext cx="3015719" cy="2261789"/>
          </a:xfrm>
          <a:prstGeom prst="rect">
            <a:avLst/>
          </a:prstGeom>
        </p:spPr>
      </p:pic>
      <p:sp>
        <p:nvSpPr>
          <p:cNvPr id="10" name="角丸四角形 9">
            <a:extLst>
              <a:ext uri="{FF2B5EF4-FFF2-40B4-BE49-F238E27FC236}">
                <a16:creationId xmlns="" xmlns:a16="http://schemas.microsoft.com/office/drawing/2014/main" id="{F7F25173-3862-0D40-9BC3-7724C7112FA2}"/>
              </a:ext>
            </a:extLst>
          </p:cNvPr>
          <p:cNvSpPr/>
          <p:nvPr/>
        </p:nvSpPr>
        <p:spPr>
          <a:xfrm>
            <a:off x="5470643" y="3864710"/>
            <a:ext cx="340877" cy="221045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矢印コネクタ 6"/>
          <p:cNvCxnSpPr/>
          <p:nvPr/>
        </p:nvCxnSpPr>
        <p:spPr>
          <a:xfrm>
            <a:off x="4496199" y="4511040"/>
            <a:ext cx="9741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712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39" y="1126725"/>
            <a:ext cx="4612362" cy="4612362"/>
          </a:xfrm>
          <a:prstGeom prst="rect">
            <a:avLst/>
          </a:prstGeom>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0" y="1014965"/>
            <a:ext cx="733868" cy="2795035"/>
          </a:xfrm>
          <a:prstGeom prst="rect">
            <a:avLst/>
          </a:prstGeom>
        </p:spPr>
      </p:pic>
      <p:pic>
        <p:nvPicPr>
          <p:cNvPr id="41" name="図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6830" y="895835"/>
            <a:ext cx="2947880" cy="2210910"/>
          </a:xfrm>
          <a:prstGeom prst="rect">
            <a:avLst/>
          </a:prstGeom>
        </p:spPr>
      </p:pic>
      <p:sp>
        <p:nvSpPr>
          <p:cNvPr id="42" name="テキスト ボックス 41"/>
          <p:cNvSpPr txBox="1"/>
          <p:nvPr/>
        </p:nvSpPr>
        <p:spPr>
          <a:xfrm>
            <a:off x="5292501" y="3205977"/>
            <a:ext cx="3536539" cy="307777"/>
          </a:xfrm>
          <a:prstGeom prst="rect">
            <a:avLst/>
          </a:prstGeom>
          <a:solidFill>
            <a:schemeClr val="bg1"/>
          </a:solidFill>
        </p:spPr>
        <p:txBody>
          <a:bodyPr wrap="square" rtlCol="0">
            <a:spAutoFit/>
          </a:bodyPr>
          <a:lstStyle/>
          <a:p>
            <a:pPr algn="ctr"/>
            <a:r>
              <a:rPr lang="ja-JP" altLang="en-US" sz="1400" dirty="0"/>
              <a:t>下杵の降下速度と充填完了時間の関係</a:t>
            </a:r>
            <a:endParaRPr kumimoji="1" lang="ja-JP" altLang="en-US" sz="1400" dirty="0"/>
          </a:p>
        </p:txBody>
      </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6830" y="3658023"/>
            <a:ext cx="2947880" cy="2210910"/>
          </a:xfrm>
          <a:prstGeom prst="rect">
            <a:avLst/>
          </a:prstGeom>
        </p:spPr>
      </p:pic>
      <p:sp>
        <p:nvSpPr>
          <p:cNvPr id="26" name="テキスト ボックス 25"/>
          <p:cNvSpPr txBox="1"/>
          <p:nvPr/>
        </p:nvSpPr>
        <p:spPr>
          <a:xfrm>
            <a:off x="5292501" y="5838319"/>
            <a:ext cx="3536539" cy="307777"/>
          </a:xfrm>
          <a:prstGeom prst="rect">
            <a:avLst/>
          </a:prstGeom>
          <a:solidFill>
            <a:schemeClr val="bg1"/>
          </a:solidFill>
        </p:spPr>
        <p:txBody>
          <a:bodyPr wrap="square" rtlCol="0">
            <a:spAutoFit/>
          </a:bodyPr>
          <a:lstStyle/>
          <a:p>
            <a:pPr algn="ctr"/>
            <a:r>
              <a:rPr kumimoji="1" lang="ja-JP" altLang="en-US" sz="1400" dirty="0" smtClean="0"/>
              <a:t>粒子流入フラックスの時間変化</a:t>
            </a:r>
            <a:endParaRPr kumimoji="1" lang="ja-JP" altLang="en-US" sz="1400" dirty="0"/>
          </a:p>
        </p:txBody>
      </p:sp>
    </p:spTree>
    <p:extLst>
      <p:ext uri="{BB962C8B-B14F-4D97-AF65-F5344CB8AC3E}">
        <p14:creationId xmlns:p14="http://schemas.microsoft.com/office/powerpoint/2010/main" val="421339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結果・考察</a:t>
            </a:r>
            <a:endParaRPr kumimoji="1" lang="ja-JP" altLang="en-US"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6034" y="1172561"/>
            <a:ext cx="1080000" cy="1080000"/>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8694" y="1172561"/>
            <a:ext cx="1080000" cy="108000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354" y="1172561"/>
            <a:ext cx="1080000" cy="1080000"/>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4014" y="1172561"/>
            <a:ext cx="1080000" cy="108000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6034" y="2569946"/>
            <a:ext cx="1080000" cy="1080000"/>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8694" y="2569946"/>
            <a:ext cx="1080000" cy="1080000"/>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1354" y="2569946"/>
            <a:ext cx="1080000" cy="1080000"/>
          </a:xfrm>
          <a:prstGeom prst="rect">
            <a:avLst/>
          </a:prstGeom>
        </p:spPr>
      </p:pic>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14014" y="2569946"/>
            <a:ext cx="1080000" cy="1080000"/>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6034" y="3978594"/>
            <a:ext cx="1080000" cy="1080000"/>
          </a:xfrm>
          <a:prstGeom prst="rect">
            <a:avLst/>
          </a:prstGeom>
        </p:spPr>
      </p:pic>
      <p:pic>
        <p:nvPicPr>
          <p:cNvPr id="12" name="図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4014" y="3978594"/>
            <a:ext cx="1080000" cy="1080000"/>
          </a:xfrm>
          <a:prstGeom prst="rect">
            <a:avLst/>
          </a:prstGeom>
        </p:spPr>
      </p:pic>
      <p:pic>
        <p:nvPicPr>
          <p:cNvPr id="13" name="図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354" y="3978594"/>
            <a:ext cx="1080000" cy="1080000"/>
          </a:xfrm>
          <a:prstGeom prst="rect">
            <a:avLst/>
          </a:prstGeom>
        </p:spPr>
      </p:pic>
      <p:pic>
        <p:nvPicPr>
          <p:cNvPr id="14" name="図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28694" y="3978594"/>
            <a:ext cx="1080000" cy="1080000"/>
          </a:xfrm>
          <a:prstGeom prst="rect">
            <a:avLst/>
          </a:prstGeom>
        </p:spPr>
      </p:pic>
      <p:pic>
        <p:nvPicPr>
          <p:cNvPr id="15" name="図 14"/>
          <p:cNvPicPr>
            <a:picLocks noChangeAspect="1"/>
          </p:cNvPicPr>
          <p:nvPr/>
        </p:nvPicPr>
        <p:blipFill rotWithShape="1">
          <a:blip r:embed="rId14">
            <a:extLst>
              <a:ext uri="{28A0092B-C50C-407E-A947-70E740481C1C}">
                <a14:useLocalDpi xmlns:a14="http://schemas.microsoft.com/office/drawing/2010/main" val="0"/>
              </a:ext>
            </a:extLst>
          </a:blip>
          <a:srcRect l="3958" t="396" r="33671" b="-396"/>
          <a:stretch/>
        </p:blipFill>
        <p:spPr>
          <a:xfrm>
            <a:off x="93401" y="1040481"/>
            <a:ext cx="637743" cy="2556244"/>
          </a:xfrm>
          <a:prstGeom prst="rect">
            <a:avLst/>
          </a:prstGeom>
        </p:spPr>
      </p:pic>
      <p:sp>
        <p:nvSpPr>
          <p:cNvPr id="16" name="テキスト ボックス 15"/>
          <p:cNvSpPr txBox="1"/>
          <p:nvPr/>
        </p:nvSpPr>
        <p:spPr>
          <a:xfrm>
            <a:off x="2014014" y="5375225"/>
            <a:ext cx="1080000" cy="276999"/>
          </a:xfrm>
          <a:prstGeom prst="rect">
            <a:avLst/>
          </a:prstGeom>
          <a:noFill/>
        </p:spPr>
        <p:txBody>
          <a:bodyPr wrap="square" rtlCol="0">
            <a:spAutoFit/>
          </a:bodyPr>
          <a:lstStyle/>
          <a:p>
            <a:pPr algn="ctr"/>
            <a:r>
              <a:rPr kumimoji="1" lang="en-US" altLang="ja-JP" sz="1200" dirty="0" smtClean="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17" name="テキスト ボックス 16"/>
          <p:cNvSpPr txBox="1"/>
          <p:nvPr/>
        </p:nvSpPr>
        <p:spPr>
          <a:xfrm>
            <a:off x="322135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8" name="テキスト ボックス 17"/>
          <p:cNvSpPr txBox="1"/>
          <p:nvPr/>
        </p:nvSpPr>
        <p:spPr>
          <a:xfrm>
            <a:off x="4428694" y="5375224"/>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19" name="テキスト ボックス 18"/>
          <p:cNvSpPr txBox="1"/>
          <p:nvPr/>
        </p:nvSpPr>
        <p:spPr>
          <a:xfrm>
            <a:off x="5631718" y="5375223"/>
            <a:ext cx="1080000"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smtClean="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20" name="テキスト ボックス 19"/>
          <p:cNvSpPr txBox="1"/>
          <p:nvPr/>
        </p:nvSpPr>
        <p:spPr>
          <a:xfrm>
            <a:off x="2035978" y="2233071"/>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流体抗力</a:t>
            </a:r>
            <a:endParaRPr kumimoji="1" lang="ja-JP" altLang="en-US"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2014014" y="3636462"/>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圧力勾配による力</a:t>
            </a:r>
            <a:endParaRPr kumimoji="1" lang="ja-JP" altLang="en-US" dirty="0">
              <a:latin typeface="Times New Roman" panose="02020603050405020304" pitchFamily="18" charset="0"/>
              <a:cs typeface="Times New Roman" panose="02020603050405020304" pitchFamily="18" charset="0"/>
            </a:endParaRPr>
          </a:p>
        </p:txBody>
      </p:sp>
      <p:sp>
        <p:nvSpPr>
          <p:cNvPr id="22" name="テキスト ボックス 21"/>
          <p:cNvSpPr txBox="1"/>
          <p:nvPr/>
        </p:nvSpPr>
        <p:spPr>
          <a:xfrm>
            <a:off x="1950344" y="5072310"/>
            <a:ext cx="4697704" cy="369332"/>
          </a:xfrm>
          <a:prstGeom prst="rect">
            <a:avLst/>
          </a:prstGeom>
          <a:noFill/>
        </p:spPr>
        <p:txBody>
          <a:bodyPr wrap="square" rtlCol="0">
            <a:spAutoFit/>
          </a:bodyPr>
          <a:lstStyle/>
          <a:p>
            <a:pPr algn="ctr"/>
            <a:r>
              <a:rPr kumimoji="1" lang="ja-JP" altLang="en-US" dirty="0" smtClean="0">
                <a:latin typeface="Times New Roman" panose="02020603050405020304" pitchFamily="18" charset="0"/>
                <a:cs typeface="Times New Roman" panose="02020603050405020304" pitchFamily="18" charset="0"/>
              </a:rPr>
              <a:t>重力</a:t>
            </a:r>
            <a:endParaRPr kumimoji="1" lang="ja-JP" altLang="en-US" dirty="0">
              <a:latin typeface="Times New Roman" panose="02020603050405020304" pitchFamily="18" charset="0"/>
              <a:cs typeface="Times New Roman" panose="02020603050405020304" pitchFamily="18" charset="0"/>
            </a:endParaRPr>
          </a:p>
        </p:txBody>
      </p:sp>
      <p:sp>
        <p:nvSpPr>
          <p:cNvPr id="23" name="テキスト ボックス 22"/>
          <p:cNvSpPr txBox="1"/>
          <p:nvPr/>
        </p:nvSpPr>
        <p:spPr>
          <a:xfrm>
            <a:off x="633710" y="1527616"/>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634978" y="2891338"/>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633710" y="4313702"/>
            <a:ext cx="1499702" cy="369332"/>
          </a:xfrm>
          <a:prstGeom prst="rect">
            <a:avLst/>
          </a:prstGeom>
          <a:noFill/>
        </p:spPr>
        <p:txBody>
          <a:bodyPr wrap="square" rtlCol="0">
            <a:spAutoFit/>
          </a:bodyPr>
          <a:lstStyle/>
          <a:p>
            <a:pPr algn="ctr"/>
            <a:r>
              <a:rPr kumimoji="1" lang="en-US" altLang="ja-JP" dirty="0" smtClean="0">
                <a:latin typeface="Times New Roman" panose="02020603050405020304" pitchFamily="18" charset="0"/>
                <a:cs typeface="Times New Roman" panose="02020603050405020304" pitchFamily="18" charset="0"/>
              </a:rPr>
              <a:t>0.002 s</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84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r>
              <a:rPr lang="ja-JP" altLang="en-US" dirty="0"/>
              <a:t>・考察</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2307" r="23333"/>
          <a:stretch/>
        </p:blipFill>
        <p:spPr>
          <a:xfrm>
            <a:off x="1055077" y="972699"/>
            <a:ext cx="2713055" cy="4990998"/>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7055" r="17305"/>
          <a:stretch/>
        </p:blipFill>
        <p:spPr>
          <a:xfrm>
            <a:off x="0" y="1527431"/>
            <a:ext cx="820882" cy="3126440"/>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939" y="1289282"/>
            <a:ext cx="3532726" cy="2649544"/>
          </a:xfrm>
          <a:prstGeom prst="rect">
            <a:avLst/>
          </a:prstGeom>
        </p:spPr>
      </p:pic>
      <p:sp>
        <p:nvSpPr>
          <p:cNvPr id="9" name="テキスト ボックス 8">
            <a:extLst>
              <a:ext uri="{FF2B5EF4-FFF2-40B4-BE49-F238E27FC236}">
                <a16:creationId xmlns="" xmlns:a16="http://schemas.microsoft.com/office/drawing/2014/main" id="{A8B3454E-C9D9-0B42-8B90-B991DFFA47B4}"/>
              </a:ext>
            </a:extLst>
          </p:cNvPr>
          <p:cNvSpPr txBox="1"/>
          <p:nvPr/>
        </p:nvSpPr>
        <p:spPr>
          <a:xfrm>
            <a:off x="4220300" y="4423038"/>
            <a:ext cx="4622485"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吸引効果により、粒子の速度が大きく、束状に集まって流入する</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154718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308887" y="3494908"/>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下杵を降下させ</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粉末の充填を促進する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効果。作用原理の解明が求められている。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2626" y="1661853"/>
            <a:ext cx="1435493" cy="953257"/>
          </a:xfrm>
          <a:prstGeom prst="rect">
            <a:avLst/>
          </a:prstGeom>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1" y="2554011"/>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2967718"/>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の成形プロセスにおいて、</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金型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を粉末で満たす</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工程。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7" y="300563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703165" y="2657518"/>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r>
              <a:rPr lang="en-US" altLang="ja-JP" sz="1050" baseline="30000" dirty="0">
                <a:solidFill>
                  <a:schemeClr val="bg1">
                    <a:lumMod val="50000"/>
                  </a:schemeClr>
                </a:solidFill>
                <a:latin typeface="Arial" panose="020B0604020202020204" pitchFamily="34" charset="0"/>
                <a:cs typeface="Arial" panose="020B0604020202020204" pitchFamily="34" charset="0"/>
              </a:rPr>
              <a:t>1</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4084266" y="3086873"/>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272887" y="3514374"/>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642346" y="4982249"/>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515034" y="4520584"/>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下杵と粉末の間に負圧が発生</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600537" y="5018979"/>
            <a:ext cx="36000" cy="64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252546" y="4166896"/>
            <a:ext cx="1227514" cy="369332"/>
          </a:xfrm>
          <a:prstGeom prst="rect">
            <a:avLst/>
          </a:prstGeom>
          <a:noFill/>
        </p:spPr>
        <p:txBody>
          <a:bodyPr wrap="square" rtlCol="0">
            <a:spAutoFit/>
          </a:bodyPr>
          <a:lstStyle/>
          <a:p>
            <a:r>
              <a:rPr kumimoji="1" lang="ja-JP" altLang="en-US" dirty="0">
                <a:solidFill>
                  <a:srgbClr val="4068E2"/>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757918" y="3500702"/>
            <a:ext cx="2447623" cy="2367424"/>
          </a:xfrm>
          <a:prstGeom prst="rect">
            <a:avLst/>
          </a:prstGeom>
          <a:ln w="19050">
            <a:noFill/>
          </a:ln>
        </p:spPr>
      </p:pic>
      <p:sp>
        <p:nvSpPr>
          <p:cNvPr id="24" name="テキスト ボックス 23">
            <a:extLst>
              <a:ext uri="{FF2B5EF4-FFF2-40B4-BE49-F238E27FC236}">
                <a16:creationId xmlns="" xmlns:a16="http://schemas.microsoft.com/office/drawing/2014/main" id="{4CB3FBBC-1622-4B4E-B5BD-ABDA3C57AD81}"/>
              </a:ext>
            </a:extLst>
          </p:cNvPr>
          <p:cNvSpPr txBox="1"/>
          <p:nvPr/>
        </p:nvSpPr>
        <p:spPr>
          <a:xfrm>
            <a:off x="318948" y="5868126"/>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r>
              <a:rPr lang="en-US" altLang="ja-JP" sz="1050" baseline="30000" dirty="0">
                <a:solidFill>
                  <a:schemeClr val="bg1">
                    <a:lumMod val="50000"/>
                  </a:schemeClr>
                </a:solidFill>
                <a:latin typeface="Arial" panose="020B0604020202020204" pitchFamily="34" charset="0"/>
                <a:cs typeface="Arial" panose="020B0604020202020204" pitchFamily="34" charset="0"/>
              </a:rPr>
              <a:t>4</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r>
              <a:rPr lang="en-US" altLang="ja-JP" sz="1050" baseline="30000" dirty="0">
                <a:solidFill>
                  <a:schemeClr val="bg1">
                    <a:lumMod val="50000"/>
                  </a:schemeClr>
                </a:solidFill>
                <a:latin typeface="Arial" panose="020B0604020202020204" pitchFamily="34" charset="0"/>
                <a:cs typeface="Arial" panose="020B0604020202020204" pitchFamily="34" charset="0"/>
              </a:rPr>
              <a:t>2</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r>
              <a:rPr lang="en-US" altLang="ja-JP" sz="1050" baseline="30000" dirty="0">
                <a:solidFill>
                  <a:schemeClr val="bg1">
                    <a:lumMod val="50000"/>
                  </a:schemeClr>
                </a:solidFill>
                <a:latin typeface="Arial" panose="020B0604020202020204" pitchFamily="34" charset="0"/>
                <a:cs typeface="Arial" panose="020B0604020202020204" pitchFamily="34" charset="0"/>
              </a:rPr>
              <a:t>3</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34" name="テキスト ボックス 33">
            <a:extLst>
              <a:ext uri="{FF2B5EF4-FFF2-40B4-BE49-F238E27FC236}">
                <a16:creationId xmlns="" xmlns:a16="http://schemas.microsoft.com/office/drawing/2014/main" id="{765E642D-92C9-A942-B335-109B8A84ABB5}"/>
              </a:ext>
            </a:extLst>
          </p:cNvPr>
          <p:cNvSpPr txBox="1"/>
          <p:nvPr/>
        </p:nvSpPr>
        <p:spPr>
          <a:xfrm>
            <a:off x="63441" y="1017086"/>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・粉末成形</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5" name="テキスト ボックス 34">
            <a:extLst>
              <a:ext uri="{FF2B5EF4-FFF2-40B4-BE49-F238E27FC236}">
                <a16:creationId xmlns="" xmlns:a16="http://schemas.microsoft.com/office/drawing/2014/main" id="{4CA6CD25-66C5-B14F-8645-224723C2988E}"/>
              </a:ext>
            </a:extLst>
          </p:cNvPr>
          <p:cNvSpPr txBox="1"/>
          <p:nvPr/>
        </p:nvSpPr>
        <p:spPr>
          <a:xfrm>
            <a:off x="322837" y="1430793"/>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粉末を型に入れ圧縮することにより成形する技術。幅広い分野の製品に応用されている。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6" name="正方形/長方形 35">
            <a:extLst>
              <a:ext uri="{FF2B5EF4-FFF2-40B4-BE49-F238E27FC236}">
                <a16:creationId xmlns="" xmlns:a16="http://schemas.microsoft.com/office/drawing/2014/main" id="{74A9BB74-36F4-2840-B45A-EE5834B21772}"/>
              </a:ext>
            </a:extLst>
          </p:cNvPr>
          <p:cNvSpPr/>
          <p:nvPr/>
        </p:nvSpPr>
        <p:spPr>
          <a:xfrm>
            <a:off x="286837" y="1468709"/>
            <a:ext cx="36000" cy="432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6" name="正方形/長方形 25">
            <a:extLst>
              <a:ext uri="{FF2B5EF4-FFF2-40B4-BE49-F238E27FC236}">
                <a16:creationId xmlns="" xmlns:a16="http://schemas.microsoft.com/office/drawing/2014/main" id="{CC61F4E1-A6D5-4701-A2D3-D5BD879DDD91}"/>
              </a:ext>
            </a:extLst>
          </p:cNvPr>
          <p:cNvSpPr/>
          <p:nvPr/>
        </p:nvSpPr>
        <p:spPr>
          <a:xfrm>
            <a:off x="4636537" y="6401718"/>
            <a:ext cx="1845377"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1. https://www.pakutaso.com</a:t>
            </a:r>
          </a:p>
          <a:p>
            <a:r>
              <a:rPr lang="en-US" altLang="ja-JP" sz="800" dirty="0">
                <a:solidFill>
                  <a:schemeClr val="bg1">
                    <a:lumMod val="50000"/>
                  </a:schemeClr>
                </a:solidFill>
                <a:latin typeface="Arial" panose="020B0604020202020204" pitchFamily="34" charset="0"/>
                <a:cs typeface="Arial" panose="020B0604020202020204" pitchFamily="34" charset="0"/>
              </a:rPr>
              <a:t>2. http://www.taisei-kizai.co.jp/metal/</a:t>
            </a:r>
          </a:p>
        </p:txBody>
      </p:sp>
      <p:sp>
        <p:nvSpPr>
          <p:cNvPr id="30" name="正方形/長方形 29">
            <a:extLst>
              <a:ext uri="{FF2B5EF4-FFF2-40B4-BE49-F238E27FC236}">
                <a16:creationId xmlns="" xmlns:a16="http://schemas.microsoft.com/office/drawing/2014/main" id="{CC61F4E1-A6D5-4701-A2D3-D5BD879DDD91}"/>
              </a:ext>
            </a:extLst>
          </p:cNvPr>
          <p:cNvSpPr/>
          <p:nvPr/>
        </p:nvSpPr>
        <p:spPr>
          <a:xfrm>
            <a:off x="6447897" y="6401259"/>
            <a:ext cx="2406428" cy="338554"/>
          </a:xfrm>
          <a:prstGeom prst="rect">
            <a:avLst/>
          </a:prstGeom>
        </p:spPr>
        <p:txBody>
          <a:bodyPr wrap="none">
            <a:spAutoFit/>
          </a:bodyPr>
          <a:lstStyle/>
          <a:p>
            <a:r>
              <a:rPr lang="en-US" altLang="ja-JP" sz="800" dirty="0">
                <a:solidFill>
                  <a:schemeClr val="bg1">
                    <a:lumMod val="50000"/>
                  </a:schemeClr>
                </a:solidFill>
                <a:latin typeface="Arial" panose="020B0604020202020204" pitchFamily="34" charset="0"/>
                <a:cs typeface="Arial" panose="020B0604020202020204" pitchFamily="34" charset="0"/>
              </a:rPr>
              <a:t>3. </a:t>
            </a:r>
            <a:r>
              <a:rPr lang="en-US" altLang="ja-JP" sz="800" dirty="0">
                <a:solidFill>
                  <a:schemeClr val="bg1">
                    <a:lumMod val="50000"/>
                  </a:schemeClr>
                </a:solidFill>
              </a:rPr>
              <a:t>https://en.wikipedia.org/wiki/Tantalum_capacitor</a:t>
            </a:r>
            <a:endParaRPr lang="en-US" altLang="ja-JP" sz="800" dirty="0">
              <a:solidFill>
                <a:schemeClr val="bg1">
                  <a:lumMod val="50000"/>
                </a:schemeClr>
              </a:solidFill>
              <a:latin typeface="Arial" panose="020B0604020202020204" pitchFamily="34" charset="0"/>
              <a:cs typeface="Arial" panose="020B0604020202020204" pitchFamily="34" charset="0"/>
            </a:endParaRPr>
          </a:p>
          <a:p>
            <a:r>
              <a:rPr lang="en-US" altLang="ja-JP" sz="800" dirty="0">
                <a:solidFill>
                  <a:schemeClr val="bg1">
                    <a:lumMod val="50000"/>
                  </a:schemeClr>
                </a:solidFill>
                <a:latin typeface="Arial" panose="020B0604020202020204" pitchFamily="34" charset="0"/>
                <a:cs typeface="Arial" panose="020B0604020202020204" pitchFamily="34" charset="0"/>
              </a:rPr>
              <a:t>4. </a:t>
            </a:r>
            <a:r>
              <a:rPr lang="en-US" altLang="ja-JP" sz="800" dirty="0">
                <a:solidFill>
                  <a:schemeClr val="bg1">
                    <a:lumMod val="50000"/>
                  </a:schemeClr>
                </a:solidFill>
              </a:rPr>
              <a:t>http://www.hata-iw.co.jp/technology/index.html</a:t>
            </a:r>
            <a:endParaRPr lang="en-US" altLang="ja-JP" sz="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a:t>研究背景・目的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220463" y="4346620"/>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2DFC3633-BC81-47E0-B028-6FEFC1104494}"/>
              </a:ext>
            </a:extLst>
          </p:cNvPr>
          <p:cNvSpPr txBox="1"/>
          <p:nvPr/>
        </p:nvSpPr>
        <p:spPr>
          <a:xfrm>
            <a:off x="600545" y="1876142"/>
            <a:ext cx="7698699"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負圧が発生した結果としてどのように力が粒子に加わるのか、粒子の流入を阻害する要因である空気はどう動き粒子と相互作用するのかが明らかでない。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974C79EA-8A63-4D4B-8A89-C03D922E2A75}"/>
              </a:ext>
            </a:extLst>
          </p:cNvPr>
          <p:cNvSpPr/>
          <p:nvPr/>
        </p:nvSpPr>
        <p:spPr>
          <a:xfrm>
            <a:off x="564545" y="1896224"/>
            <a:ext cx="36000" cy="432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発生という作用原理のみでは最適化に不十分</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 xmlns:a16="http://schemas.microsoft.com/office/drawing/2014/main" id="{7698C3BB-716A-AE45-89BB-89A7A0FA5B91}"/>
              </a:ext>
            </a:extLst>
          </p:cNvPr>
          <p:cNvSpPr txBox="1"/>
          <p:nvPr/>
        </p:nvSpPr>
        <p:spPr>
          <a:xfrm>
            <a:off x="255975" y="3128219"/>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 xmlns:a16="http://schemas.microsoft.com/office/drawing/2014/main" id="{2DFC3633-BC81-47E0-B028-6FEFC1104494}"/>
              </a:ext>
            </a:extLst>
          </p:cNvPr>
          <p:cNvSpPr txBox="1"/>
          <p:nvPr/>
        </p:nvSpPr>
        <p:spPr>
          <a:xfrm>
            <a:off x="341382" y="3607670"/>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・流動状態が観察しにくい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・作用する力がわからない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 xmlns:a16="http://schemas.microsoft.com/office/drawing/2014/main" id="{7698C3BB-716A-AE45-89BB-89A7A0FA5B91}"/>
              </a:ext>
            </a:extLst>
          </p:cNvPr>
          <p:cNvSpPr txBox="1"/>
          <p:nvPr/>
        </p:nvSpPr>
        <p:spPr>
          <a:xfrm>
            <a:off x="4056787" y="3146005"/>
            <a:ext cx="3865425" cy="461665"/>
          </a:xfrm>
          <a:prstGeom prst="rect">
            <a:avLst/>
          </a:prstGeom>
          <a:noFill/>
        </p:spPr>
        <p:txBody>
          <a:bodyPr wrap="square" rtlCol="0">
            <a:spAutoFit/>
          </a:bodyPr>
          <a:lstStyle/>
          <a:p>
            <a:r>
              <a:rPr lang="ja-JP" altLang="en-US" sz="2400" dirty="0">
                <a:solidFill>
                  <a:srgbClr val="4068E2"/>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 xmlns:a16="http://schemas.microsoft.com/office/drawing/2014/main" id="{2DFC3633-BC81-47E0-B028-6FEFC1104494}"/>
              </a:ext>
            </a:extLst>
          </p:cNvPr>
          <p:cNvSpPr txBox="1"/>
          <p:nvPr/>
        </p:nvSpPr>
        <p:spPr>
          <a:xfrm>
            <a:off x="4155246" y="3610399"/>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a:t>
            </a:r>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の由来</a:t>
            </a:r>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40054" y="3422119"/>
            <a:ext cx="667503" cy="420375"/>
          </a:xfrm>
          <a:prstGeom prst="rightArrow">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2366" y="2911490"/>
            <a:ext cx="1441634" cy="1441634"/>
          </a:xfrm>
          <a:prstGeom prst="rect">
            <a:avLst/>
          </a:prstGeom>
        </p:spPr>
      </p:pic>
      <p:sp>
        <p:nvSpPr>
          <p:cNvPr id="15" name="テキスト ボックス 14">
            <a:extLst>
              <a:ext uri="{FF2B5EF4-FFF2-40B4-BE49-F238E27FC236}">
                <a16:creationId xmlns="" xmlns:a16="http://schemas.microsoft.com/office/drawing/2014/main" id="{2DFC3633-BC81-47E0-B028-6FEFC1104494}"/>
              </a:ext>
            </a:extLst>
          </p:cNvPr>
          <p:cNvSpPr txBox="1"/>
          <p:nvPr/>
        </p:nvSpPr>
        <p:spPr>
          <a:xfrm>
            <a:off x="600545" y="2449367"/>
            <a:ext cx="7698699" cy="307777"/>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吸引効果の作用原理</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を詳細に明らか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にするために、粉末及び空気の動きを分析する必要がある。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正方形/長方形 21">
            <a:extLst>
              <a:ext uri="{FF2B5EF4-FFF2-40B4-BE49-F238E27FC236}">
                <a16:creationId xmlns="" xmlns:a16="http://schemas.microsoft.com/office/drawing/2014/main" id="{974C79EA-8A63-4D4B-8A89-C03D922E2A75}"/>
              </a:ext>
            </a:extLst>
          </p:cNvPr>
          <p:cNvSpPr/>
          <p:nvPr/>
        </p:nvSpPr>
        <p:spPr>
          <a:xfrm>
            <a:off x="564545" y="2442860"/>
            <a:ext cx="36000" cy="288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21" grpId="0"/>
      <p:bldP spid="34"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80954" y="1141137"/>
            <a:ext cx="8582092" cy="830997"/>
          </a:xfrm>
          <a:prstGeom prst="rect">
            <a:avLst/>
          </a:prstGeom>
          <a:noFill/>
        </p:spPr>
        <p:txBody>
          <a:bodyPr wrap="square" rtlCol="0">
            <a:spAutoFit/>
          </a:bodyPr>
          <a:lstStyle/>
          <a:p>
            <a:pPr algn="ctr"/>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a:p>
            <a:pPr algn="ctr"/>
            <a:r>
              <a:rPr lang="en-US" altLang="ja-JP" sz="2400" dirty="0">
                <a:latin typeface="Arial" panose="020B0604020202020204" pitchFamily="34" charset="0"/>
                <a:ea typeface="メイリオ" panose="020B0604030504040204" pitchFamily="50" charset="-128"/>
                <a:cs typeface="Arial" panose="020B0604020202020204" pitchFamily="34" charset="0"/>
              </a:rPr>
              <a:t>200, 300, …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6</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13120" y="2555588"/>
            <a:ext cx="3119120" cy="3119120"/>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1327360" y="3811185"/>
            <a:ext cx="2307223"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300 mm/s</a:t>
            </a:r>
            <a:endParaRPr lang="ja-JP" altLang="en-US" sz="2000" dirty="0">
              <a:ea typeface="メイリオ" panose="020B0604030504040204" pitchFamily="50" charset="-128"/>
            </a:endParaRPr>
          </a:p>
        </p:txBody>
      </p:sp>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7055" r="17305"/>
          <a:stretch/>
        </p:blipFill>
        <p:spPr>
          <a:xfrm>
            <a:off x="36684" y="1043894"/>
            <a:ext cx="820882" cy="3126440"/>
          </a:xfrm>
          <a:prstGeom prst="rect">
            <a:avLst/>
          </a:prstGeom>
        </p:spPr>
      </p:pic>
      <p:sp>
        <p:nvSpPr>
          <p:cNvPr id="4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3634584" y="3811185"/>
            <a:ext cx="2429885"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500 mm/s</a:t>
            </a:r>
            <a:endParaRPr lang="ja-JP" altLang="en-US" sz="2000" dirty="0">
              <a:ea typeface="メイリオ" panose="020B0604030504040204" pitchFamily="50" charset="-128"/>
            </a:endParaRPr>
          </a:p>
        </p:txBody>
      </p:sp>
      <p:sp>
        <p:nvSpPr>
          <p:cNvPr id="44"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6064470" y="3811185"/>
            <a:ext cx="2797984" cy="359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ea typeface="メイリオ" panose="020B0604030504040204" pitchFamily="50" charset="-128"/>
              </a:rPr>
              <a:t>700 mm/s</a:t>
            </a:r>
            <a:endParaRPr lang="ja-JP" altLang="en-US" sz="2000" dirty="0">
              <a:ea typeface="メイリオ" panose="020B0604030504040204" pitchFamily="50" charset="-128"/>
            </a:endParaRPr>
          </a:p>
        </p:txBody>
      </p:sp>
      <p:pic>
        <p:nvPicPr>
          <p:cNvPr id="19" name="3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94" y="1043894"/>
            <a:ext cx="7727059" cy="2575687"/>
          </a:xfrm>
          <a:prstGeom prst="rect">
            <a:avLst/>
          </a:prstGeom>
        </p:spPr>
      </p:pic>
      <p:sp>
        <p:nvSpPr>
          <p:cNvPr id="45" name="テキスト ボックス 44">
            <a:extLst>
              <a:ext uri="{FF2B5EF4-FFF2-40B4-BE49-F238E27FC236}">
                <a16:creationId xmlns="" xmlns:a16="http://schemas.microsoft.com/office/drawing/2014/main" id="{2593B1A0-6823-834D-BB53-4E3E518EA3D6}"/>
              </a:ext>
            </a:extLst>
          </p:cNvPr>
          <p:cNvSpPr txBox="1"/>
          <p:nvPr/>
        </p:nvSpPr>
        <p:spPr>
          <a:xfrm>
            <a:off x="618566" y="4669895"/>
            <a:ext cx="8243887"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・下杵の降下</a:t>
            </a:r>
            <a:r>
              <a:rPr lang="ja-JP" altLang="en-US" sz="2400">
                <a:latin typeface="メイリオ" panose="020B0604030504040204" pitchFamily="50" charset="-128"/>
                <a:ea typeface="メイリオ" panose="020B0604030504040204" pitchFamily="50" charset="-128"/>
              </a:rPr>
              <a:t>によって、</a:t>
            </a:r>
            <a:r>
              <a:rPr lang="ja-JP" altLang="en-US" sz="2400" dirty="0">
                <a:latin typeface="メイリオ" panose="020B0604030504040204" pitchFamily="50" charset="-128"/>
                <a:ea typeface="メイリオ" panose="020B0604030504040204" pitchFamily="50" charset="-128"/>
              </a:rPr>
              <a:t>粒子が勢いよく流入している</a:t>
            </a:r>
            <a:endParaRPr lang="en-US" altLang="ja-JP" sz="2400" dirty="0">
              <a:latin typeface="メイリオ" panose="020B0604030504040204" pitchFamily="50" charset="-128"/>
              <a:ea typeface="メイリオ" panose="020B0604030504040204" pitchFamily="50" charset="-128"/>
            </a:endParaRPr>
          </a:p>
        </p:txBody>
      </p:sp>
      <p:sp>
        <p:nvSpPr>
          <p:cNvPr id="46" name="テキスト ボックス 45">
            <a:extLst>
              <a:ext uri="{FF2B5EF4-FFF2-40B4-BE49-F238E27FC236}">
                <a16:creationId xmlns="" xmlns:a16="http://schemas.microsoft.com/office/drawing/2014/main" id="{2593B1A0-6823-834D-BB53-4E3E518EA3D6}"/>
              </a:ext>
            </a:extLst>
          </p:cNvPr>
          <p:cNvSpPr txBox="1"/>
          <p:nvPr/>
        </p:nvSpPr>
        <p:spPr>
          <a:xfrm>
            <a:off x="618566" y="5220647"/>
            <a:ext cx="8233404"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・下杵の</a:t>
            </a:r>
            <a:r>
              <a:rPr lang="ja-JP" altLang="en-US" sz="2400">
                <a:latin typeface="メイリオ" panose="020B0604030504040204" pitchFamily="50" charset="-128"/>
                <a:ea typeface="メイリオ" panose="020B0604030504040204" pitchFamily="50" charset="-128"/>
              </a:rPr>
              <a:t>降下速度が異なると、粒子の流入の様子も異なる</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a:extLst>
              <a:ext uri="{FF2B5EF4-FFF2-40B4-BE49-F238E27FC236}">
                <a16:creationId xmlns="" xmlns:a16="http://schemas.microsoft.com/office/drawing/2014/main" id="{41AE1FCB-59B6-A54C-B7A9-185B2D898408}"/>
              </a:ext>
            </a:extLst>
          </p:cNvPr>
          <p:cNvSpPr txBox="1"/>
          <p:nvPr/>
        </p:nvSpPr>
        <p:spPr>
          <a:xfrm>
            <a:off x="4968241" y="3116138"/>
            <a:ext cx="4063999"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a:t>流入</a:t>
            </a:r>
            <a:r>
              <a:rPr lang="ja-JP" altLang="en-US" sz="2400" dirty="0" smtClean="0"/>
              <a:t>路が細い</a:t>
            </a:r>
            <a:endParaRPr lang="en-US" altLang="ja-JP" sz="2400" dirty="0"/>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l="33432"/>
          <a:stretch/>
        </p:blipFill>
        <p:spPr>
          <a:xfrm>
            <a:off x="1300410" y="886185"/>
            <a:ext cx="3149484" cy="473119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0" cy="796603"/>
          </a:xfrm>
        </p:spPr>
        <p:txBody>
          <a:bodyPr>
            <a:normAutofit/>
          </a:bodyPr>
          <a:lstStyle/>
          <a:p>
            <a:pPr algn="ctr"/>
            <a:r>
              <a:rPr lang="ja-JP" altLang="en-US" dirty="0"/>
              <a:t>結果・考察</a:t>
            </a:r>
            <a:endParaRPr kumimoji="1" lang="ja-JP" altLang="en-US" sz="2400" dirty="0"/>
          </a:p>
        </p:txBody>
      </p:sp>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17055" r="17305"/>
          <a:stretch/>
        </p:blipFill>
        <p:spPr>
          <a:xfrm>
            <a:off x="1" y="105560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1388586" y="4178170"/>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4410518" y="4600331"/>
            <a:ext cx="669483" cy="19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080001" y="4369498"/>
            <a:ext cx="3650164" cy="461665"/>
          </a:xfrm>
          <a:prstGeom prst="rect">
            <a:avLst/>
          </a:prstGeom>
          <a:noFill/>
        </p:spPr>
        <p:txBody>
          <a:bodyPr wrap="square" rtlCol="0">
            <a:spAutoFit/>
          </a:bodyPr>
          <a:lstStyle/>
          <a:p>
            <a:r>
              <a:rPr kumimoji="1" lang="ja-JP" altLang="en-US" sz="2400"/>
              <a:t>充填量に明確な差</a:t>
            </a:r>
            <a:r>
              <a:rPr kumimoji="1" lang="ja-JP" altLang="en-US" sz="2400" dirty="0"/>
              <a:t>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1388586" y="1085077"/>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008881" y="1122537"/>
            <a:ext cx="3982720" cy="830997"/>
          </a:xfrm>
          <a:prstGeom prst="rect">
            <a:avLst/>
          </a:prstGeom>
          <a:noFill/>
        </p:spPr>
        <p:txBody>
          <a:bodyPr wrap="square" rtlCol="0">
            <a:spAutoFit/>
          </a:bodyPr>
          <a:lstStyle/>
          <a:p>
            <a:r>
              <a:rPr lang="ja-JP" altLang="en-US" sz="2400" dirty="0" smtClean="0"/>
              <a:t>降下速度が大きいほど</a:t>
            </a:r>
            <a:endParaRPr lang="en-US" altLang="ja-JP" sz="2400" dirty="0" smtClean="0"/>
          </a:p>
          <a:p>
            <a:r>
              <a:rPr lang="ja-JP" altLang="en-US" sz="2400" dirty="0" smtClean="0"/>
              <a:t>粒子</a:t>
            </a:r>
            <a:r>
              <a:rPr lang="ja-JP" altLang="en-US" sz="2400" dirty="0"/>
              <a:t>が多く流入</a:t>
            </a:r>
            <a:endParaRPr lang="en-US" altLang="ja-JP" sz="2400" dirty="0"/>
          </a:p>
        </p:txBody>
      </p:sp>
      <p:pic>
        <p:nvPicPr>
          <p:cNvPr id="24" name="図 23">
            <a:extLst>
              <a:ext uri="{FF2B5EF4-FFF2-40B4-BE49-F238E27FC236}">
                <a16:creationId xmlns="" xmlns:a16="http://schemas.microsoft.com/office/drawing/2014/main" id="{1750C9CD-80C3-C249-A8BB-C2FC4022B972}"/>
              </a:ext>
            </a:extLst>
          </p:cNvPr>
          <p:cNvPicPr>
            <a:picLocks noChangeAspect="1"/>
          </p:cNvPicPr>
          <p:nvPr/>
        </p:nvPicPr>
        <p:blipFill rotWithShape="1">
          <a:blip r:embed="rId3">
            <a:extLst>
              <a:ext uri="{28A0092B-C50C-407E-A947-70E740481C1C}">
                <a14:useLocalDpi xmlns:a14="http://schemas.microsoft.com/office/drawing/2010/main" val="0"/>
              </a:ext>
            </a:extLst>
          </a:blip>
          <a:srcRect r="88150" b="-426"/>
          <a:stretch/>
        </p:blipFill>
        <p:spPr>
          <a:xfrm>
            <a:off x="727263" y="905969"/>
            <a:ext cx="573146" cy="4844591"/>
          </a:xfrm>
          <a:prstGeom prst="rect">
            <a:avLst/>
          </a:prstGeom>
        </p:spPr>
      </p:pic>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4361718" y="1424054"/>
            <a:ext cx="647163" cy="11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737019" y="5559474"/>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1446284" y="5622667"/>
            <a:ext cx="63978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充填完了時間は下杵の降下速度に比例しない</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1400894" y="3159028"/>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endCxn id="31" idx="6"/>
          </p:cNvCxnSpPr>
          <p:nvPr/>
        </p:nvCxnSpPr>
        <p:spPr>
          <a:xfrm flipH="1">
            <a:off x="4386034" y="3153745"/>
            <a:ext cx="536817" cy="387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4968241" y="2491403"/>
            <a:ext cx="4063999" cy="461665"/>
          </a:xfrm>
          <a:prstGeom prst="rect">
            <a:avLst/>
          </a:prstGeom>
          <a:noFill/>
        </p:spPr>
        <p:txBody>
          <a:bodyPr wrap="square" rtlCol="0">
            <a:spAutoFit/>
          </a:bodyPr>
          <a:lstStyle/>
          <a:p>
            <a:r>
              <a:rPr lang="ja-JP" altLang="en-US" sz="2400" dirty="0" smtClean="0"/>
              <a:t>中心部分に粒子の流入路</a:t>
            </a:r>
            <a:endParaRPr lang="en-US" altLang="ja-JP" sz="2400" dirty="0"/>
          </a:p>
        </p:txBody>
      </p:sp>
      <p:sp>
        <p:nvSpPr>
          <p:cNvPr id="42" name="テキスト ボックス 41"/>
          <p:cNvSpPr txBox="1"/>
          <p:nvPr/>
        </p:nvSpPr>
        <p:spPr>
          <a:xfrm>
            <a:off x="4449893" y="5097988"/>
            <a:ext cx="4280272"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9894" y="1890512"/>
            <a:ext cx="4280271" cy="3210203"/>
          </a:xfrm>
          <a:prstGeom prst="rect">
            <a:avLst/>
          </a:prstGeom>
        </p:spPr>
      </p:pic>
    </p:spTree>
    <p:extLst>
      <p:ext uri="{BB962C8B-B14F-4D97-AF65-F5344CB8AC3E}">
        <p14:creationId xmlns:p14="http://schemas.microsoft.com/office/powerpoint/2010/main" val="20012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randombar(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randombar(horizontal)">
                                      <p:cBhvr>
                                        <p:cTn id="32" dur="500"/>
                                        <p:tgtEl>
                                          <p:spTgt spid="2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500"/>
                                        <p:tgtEl>
                                          <p:spTgt spid="2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0" grpId="0"/>
      <p:bldP spid="37" grpId="0" animBg="1"/>
      <p:bldP spid="38" grpId="0"/>
      <p:bldP spid="59" grpId="0" animBg="1"/>
      <p:bldP spid="60" grpId="0"/>
      <p:bldP spid="31" grpId="0" animBg="1"/>
      <p:bldP spid="33"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156" y="824638"/>
            <a:ext cx="4224643" cy="3168482"/>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601088" y="1181656"/>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015775" y="2149142"/>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740332" y="587158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389291"/>
            <a:ext cx="2964584" cy="1482292"/>
          </a:xfrm>
          <a:prstGeom prst="rect">
            <a:avLst/>
          </a:prstGeom>
        </p:spPr>
      </p:pic>
      <p:sp>
        <p:nvSpPr>
          <p:cNvPr id="19" name="テキスト ボックス 18">
            <a:extLst>
              <a:ext uri="{FF2B5EF4-FFF2-40B4-BE49-F238E27FC236}">
                <a16:creationId xmlns="" xmlns:a16="http://schemas.microsoft.com/office/drawing/2014/main" id="{2593B1A0-6823-834D-BB53-4E3E518EA3D6}"/>
              </a:ext>
            </a:extLst>
          </p:cNvPr>
          <p:cNvSpPr txBox="1"/>
          <p:nvPr/>
        </p:nvSpPr>
        <p:spPr>
          <a:xfrm>
            <a:off x="4536891" y="2141858"/>
            <a:ext cx="4449264" cy="923330"/>
          </a:xfrm>
          <a:prstGeom prst="rect">
            <a:avLst/>
          </a:prstGeom>
          <a:noFill/>
        </p:spPr>
        <p:txBody>
          <a:bodyPr wrap="squar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下杵降下の瞬間の作用</a:t>
            </a:r>
            <a:r>
              <a:rPr lang="ja-JP" altLang="en-US" dirty="0">
                <a:latin typeface="メイリオ" panose="020B0604030504040204" pitchFamily="50" charset="-128"/>
                <a:ea typeface="メイリオ" panose="020B0604030504040204" pitchFamily="50" charset="-128"/>
              </a:rPr>
              <a:t>がフラックスを高める。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作用の強さは下杵の降下</a:t>
            </a:r>
            <a:r>
              <a:rPr lang="ja-JP" altLang="en-US" dirty="0" smtClean="0">
                <a:latin typeface="メイリオ" panose="020B0604030504040204" pitchFamily="50" charset="-128"/>
                <a:ea typeface="メイリオ" panose="020B0604030504040204" pitchFamily="50" charset="-128"/>
              </a:rPr>
              <a:t>速度と一致。</a:t>
            </a:r>
            <a:endParaRPr lang="en-US" altLang="ja-JP"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242100" y="1686046"/>
            <a:ext cx="4901900" cy="430887"/>
          </a:xfrm>
          <a:prstGeom prst="rect">
            <a:avLst/>
          </a:prstGeom>
          <a:noFill/>
        </p:spPr>
        <p:txBody>
          <a:bodyPr wrap="square" rtlCol="0">
            <a:spAutoFit/>
          </a:bodyPr>
          <a:lstStyle/>
          <a:p>
            <a:r>
              <a:rPr lang="ja-JP" altLang="en-US" sz="2200">
                <a:latin typeface="メイリオ" panose="020B0604030504040204" pitchFamily="50" charset="-128"/>
                <a:ea typeface="メイリオ" panose="020B0604030504040204" pitchFamily="50" charset="-128"/>
              </a:rPr>
              <a:t>① 充填初期</a:t>
            </a:r>
            <a:r>
              <a:rPr lang="ja-JP" altLang="en-US" sz="2200" dirty="0">
                <a:latin typeface="メイリオ" panose="020B0604030504040204" pitchFamily="50" charset="-128"/>
                <a:ea typeface="メイリオ" panose="020B0604030504040204" pitchFamily="50" charset="-128"/>
              </a:rPr>
              <a:t>に高いフラックス</a:t>
            </a:r>
            <a:endParaRPr lang="en-US" altLang="ja-JP" sz="22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2593B1A0-6823-834D-BB53-4E3E518EA3D6}"/>
              </a:ext>
            </a:extLst>
          </p:cNvPr>
          <p:cNvSpPr txBox="1"/>
          <p:nvPr/>
        </p:nvSpPr>
        <p:spPr>
          <a:xfrm>
            <a:off x="4536891" y="3955324"/>
            <a:ext cx="4540182" cy="923330"/>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初期</a:t>
            </a:r>
            <a:r>
              <a:rPr lang="ja-JP" altLang="en-US" dirty="0">
                <a:latin typeface="メイリオ" panose="020B0604030504040204" pitchFamily="50" charset="-128"/>
                <a:ea typeface="メイリオ" panose="020B0604030504040204" pitchFamily="50" charset="-128"/>
              </a:rPr>
              <a:t>に</a:t>
            </a:r>
            <a:r>
              <a:rPr lang="ja-JP" altLang="en-US">
                <a:latin typeface="メイリオ" panose="020B0604030504040204" pitchFamily="50" charset="-128"/>
                <a:ea typeface="メイリオ" panose="020B0604030504040204" pitchFamily="50" charset="-128"/>
              </a:rPr>
              <a:t>高くなったフラックスは一度落ち着いた後、</a:t>
            </a:r>
            <a:r>
              <a:rPr lang="ja-JP" altLang="en-US" dirty="0">
                <a:latin typeface="メイリオ" panose="020B0604030504040204" pitchFamily="50" charset="-128"/>
                <a:ea typeface="メイリオ" panose="020B0604030504040204" pitchFamily="50" charset="-128"/>
              </a:rPr>
              <a:t>充填の終盤で上昇する。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上昇</a:t>
            </a:r>
            <a:r>
              <a:rPr lang="ja-JP" altLang="en-US">
                <a:latin typeface="メイリオ" panose="020B0604030504040204" pitchFamily="50" charset="-128"/>
                <a:ea typeface="メイリオ" panose="020B0604030504040204" pitchFamily="50" charset="-128"/>
              </a:rPr>
              <a:t>のタイミングがケースに</a:t>
            </a:r>
            <a:r>
              <a:rPr lang="ja-JP" altLang="en-US" dirty="0">
                <a:latin typeface="メイリオ" panose="020B0604030504040204" pitchFamily="50" charset="-128"/>
                <a:ea typeface="メイリオ" panose="020B0604030504040204" pitchFamily="50" charset="-128"/>
              </a:rPr>
              <a:t>よって異なる。</a:t>
            </a:r>
            <a:endParaRPr lang="en-US" altLang="ja-JP"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 xmlns:a16="http://schemas.microsoft.com/office/drawing/2014/main" id="{2593B1A0-6823-834D-BB53-4E3E518EA3D6}"/>
              </a:ext>
            </a:extLst>
          </p:cNvPr>
          <p:cNvSpPr txBox="1"/>
          <p:nvPr/>
        </p:nvSpPr>
        <p:spPr>
          <a:xfrm>
            <a:off x="4242100" y="3495709"/>
            <a:ext cx="4673562" cy="430887"/>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② </a:t>
            </a:r>
            <a:r>
              <a:rPr lang="ja-JP" altLang="en-US" sz="2200">
                <a:latin typeface="メイリオ" panose="020B0604030504040204" pitchFamily="50" charset="-128"/>
                <a:ea typeface="メイリオ" panose="020B0604030504040204" pitchFamily="50" charset="-128"/>
              </a:rPr>
              <a:t>充填の終盤に</a:t>
            </a:r>
            <a:r>
              <a:rPr lang="ja-JP" altLang="en-US" sz="2200" dirty="0">
                <a:latin typeface="メイリオ" panose="020B0604030504040204" pitchFamily="50" charset="-128"/>
                <a:ea typeface="メイリオ" panose="020B0604030504040204" pitchFamily="50" charset="-128"/>
              </a:rPr>
              <a:t>フラックスが上昇</a:t>
            </a:r>
            <a:endParaRPr lang="en-US" altLang="ja-JP" sz="22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 xmlns:a16="http://schemas.microsoft.com/office/drawing/2014/main" id="{2593B1A0-6823-834D-BB53-4E3E518EA3D6}"/>
              </a:ext>
            </a:extLst>
          </p:cNvPr>
          <p:cNvSpPr txBox="1"/>
          <p:nvPr/>
        </p:nvSpPr>
        <p:spPr>
          <a:xfrm>
            <a:off x="1163279" y="1234531"/>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 xmlns:a16="http://schemas.microsoft.com/office/drawing/2014/main" id="{2593B1A0-6823-834D-BB53-4E3E518EA3D6}"/>
              </a:ext>
            </a:extLst>
          </p:cNvPr>
          <p:cNvSpPr txBox="1"/>
          <p:nvPr/>
        </p:nvSpPr>
        <p:spPr>
          <a:xfrm>
            <a:off x="2640981" y="1768010"/>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 xmlns:a16="http://schemas.microsoft.com/office/drawing/2014/main" id="{89879F9C-7D84-AB49-AC6E-7010B58C7A0E}"/>
              </a:ext>
            </a:extLst>
          </p:cNvPr>
          <p:cNvSpPr/>
          <p:nvPr/>
        </p:nvSpPr>
        <p:spPr>
          <a:xfrm rot="16200000">
            <a:off x="4106082" y="5284205"/>
            <a:ext cx="557260" cy="511966"/>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4765109" y="5347398"/>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①</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②についてそれぞれ確認</a:t>
            </a:r>
            <a:endParaRPr lang="en-US" altLang="ja-JP" sz="2400" dirty="0">
              <a:latin typeface="メイリオ" panose="020B0604030504040204" pitchFamily="50" charset="-128"/>
              <a:ea typeface="メイリオ" panose="020B0604030504040204" pitchFamily="50" charset="-128"/>
            </a:endParaRPr>
          </a:p>
        </p:txBody>
      </p:sp>
      <p:sp>
        <p:nvSpPr>
          <p:cNvPr id="27" name="テキスト ボックス 26"/>
          <p:cNvSpPr txBox="1"/>
          <p:nvPr/>
        </p:nvSpPr>
        <p:spPr>
          <a:xfrm>
            <a:off x="176993" y="3926596"/>
            <a:ext cx="4207719" cy="369332"/>
          </a:xfrm>
          <a:prstGeom prst="rect">
            <a:avLst/>
          </a:prstGeom>
          <a:solidFill>
            <a:schemeClr val="bg1"/>
          </a:solidFill>
        </p:spPr>
        <p:txBody>
          <a:bodyPr wrap="square" rtlCol="0">
            <a:spAutoFit/>
          </a:bodyPr>
          <a:lstStyle/>
          <a:p>
            <a:pPr algn="ctr"/>
            <a:r>
              <a:rPr kumimoji="1" lang="ja-JP" altLang="en-US" dirty="0" smtClean="0"/>
              <a:t>粒子</a:t>
            </a:r>
            <a:r>
              <a:rPr lang="ja-JP" altLang="en-US" dirty="0"/>
              <a:t>流入</a:t>
            </a:r>
            <a:r>
              <a:rPr kumimoji="1" lang="ja-JP" altLang="en-US" dirty="0" smtClean="0"/>
              <a:t>フラックス</a:t>
            </a:r>
            <a:r>
              <a:rPr kumimoji="1" lang="ja-JP" altLang="en-US" dirty="0"/>
              <a:t>の時間変化</a:t>
            </a:r>
          </a:p>
        </p:txBody>
      </p:sp>
      <p:sp>
        <p:nvSpPr>
          <p:cNvPr id="31" name="正方形/長方形 30">
            <a:extLst>
              <a:ext uri="{FF2B5EF4-FFF2-40B4-BE49-F238E27FC236}">
                <a16:creationId xmlns="" xmlns:a16="http://schemas.microsoft.com/office/drawing/2014/main" id="{51E3F494-DFEB-4B7B-BF5D-6DC364459FDF}"/>
              </a:ext>
            </a:extLst>
          </p:cNvPr>
          <p:cNvSpPr/>
          <p:nvPr/>
        </p:nvSpPr>
        <p:spPr>
          <a:xfrm>
            <a:off x="4483966" y="2174829"/>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4" name="正方形/長方形 33">
            <a:extLst>
              <a:ext uri="{FF2B5EF4-FFF2-40B4-BE49-F238E27FC236}">
                <a16:creationId xmlns="" xmlns:a16="http://schemas.microsoft.com/office/drawing/2014/main" id="{51E3F494-DFEB-4B7B-BF5D-6DC364459FDF}"/>
              </a:ext>
            </a:extLst>
          </p:cNvPr>
          <p:cNvSpPr/>
          <p:nvPr/>
        </p:nvSpPr>
        <p:spPr>
          <a:xfrm>
            <a:off x="4483966" y="3964550"/>
            <a:ext cx="36000" cy="864000"/>
          </a:xfrm>
          <a:prstGeom prst="rect">
            <a:avLst/>
          </a:prstGeom>
          <a:solidFill>
            <a:srgbClr val="406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0" grpId="0"/>
      <p:bldP spid="21" grpId="0"/>
      <p:bldP spid="22" grpId="0"/>
      <p:bldP spid="29" grpId="0"/>
      <p:bldP spid="30" grpId="0"/>
      <p:bldP spid="25" grpId="0" animBg="1"/>
      <p:bldP spid="26" grpId="0"/>
      <p:bldP spid="3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693" y="862132"/>
            <a:ext cx="2774750" cy="2081062"/>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153136" y="5606083"/>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吸引効果は流体抗力と圧力勾配に</a:t>
            </a:r>
            <a:r>
              <a:rPr lang="ja-JP" altLang="en-US" sz="2400" i="1"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よる力</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 xmlns:a16="http://schemas.microsoft.com/office/drawing/2014/main" id="{2593B1A0-6823-834D-BB53-4E3E518EA3D6}"/>
              </a:ext>
            </a:extLst>
          </p:cNvPr>
          <p:cNvSpPr txBox="1"/>
          <p:nvPr/>
        </p:nvSpPr>
        <p:spPr>
          <a:xfrm>
            <a:off x="5199209" y="4180489"/>
            <a:ext cx="3859065"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5199209" y="4654433"/>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a:t>
            </a:r>
            <a:r>
              <a:rPr lang="ja-JP" altLang="en-US" sz="2000" dirty="0" smtClean="0">
                <a:latin typeface="メイリオ" panose="020B0604030504040204" pitchFamily="50" charset="-128"/>
                <a:ea typeface="メイリオ" panose="020B0604030504040204" pitchFamily="50" charset="-128"/>
              </a:rPr>
              <a:t>抗力と圧力</a:t>
            </a:r>
            <a:r>
              <a:rPr lang="ja-JP" altLang="en-US" sz="2000" dirty="0">
                <a:latin typeface="メイリオ" panose="020B0604030504040204" pitchFamily="50" charset="-128"/>
                <a:ea typeface="メイリオ" panose="020B0604030504040204" pitchFamily="50" charset="-128"/>
              </a:rPr>
              <a:t>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93" y="1497520"/>
            <a:ext cx="3673245" cy="3605692"/>
          </a:xfrm>
          <a:prstGeom prst="rect">
            <a:avLst/>
          </a:prstGeom>
        </p:spPr>
      </p:pic>
      <p:sp>
        <p:nvSpPr>
          <p:cNvPr id="13" name="角丸四角形 12">
            <a:extLst>
              <a:ext uri="{FF2B5EF4-FFF2-40B4-BE49-F238E27FC236}">
                <a16:creationId xmlns=""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80111"/>
            <a:ext cx="3695409"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kumimoji="1" lang="ja-JP" altLang="en-US" dirty="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充填初期</a:t>
            </a:r>
            <a:r>
              <a:rPr kumimoji="1" lang="ja-JP" altLang="en-US" dirty="0">
                <a:latin typeface="メイリオ" panose="020B0604030504040204" pitchFamily="50" charset="-128"/>
                <a:ea typeface="メイリオ" panose="020B0604030504040204" pitchFamily="50" charset="-128"/>
              </a:rPr>
              <a:t>の高いフラックス</a:t>
            </a:r>
          </a:p>
        </p:txBody>
      </p:sp>
      <p:sp>
        <p:nvSpPr>
          <p:cNvPr id="15" name="テキスト ボックス 14"/>
          <p:cNvSpPr txBox="1"/>
          <p:nvPr/>
        </p:nvSpPr>
        <p:spPr>
          <a:xfrm>
            <a:off x="990945" y="1098413"/>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粒子に加わる力</a:t>
            </a:r>
          </a:p>
        </p:txBody>
      </p:sp>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707" y="1443603"/>
            <a:ext cx="3562230" cy="3586798"/>
          </a:xfrm>
          <a:prstGeom prst="rect">
            <a:avLst/>
          </a:prstGeom>
        </p:spPr>
      </p:pic>
      <p:sp>
        <p:nvSpPr>
          <p:cNvPr id="17" name="テキスト ボックス 16"/>
          <p:cNvSpPr txBox="1"/>
          <p:nvPr/>
        </p:nvSpPr>
        <p:spPr>
          <a:xfrm>
            <a:off x="4271165" y="2943194"/>
            <a:ext cx="808831"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約</a:t>
            </a:r>
            <a:r>
              <a:rPr kumimoji="1" lang="en-US" altLang="ja-JP" dirty="0" smtClean="0">
                <a:latin typeface="メイリオ" panose="020B0604030504040204" pitchFamily="50" charset="-128"/>
                <a:ea typeface="メイリオ" panose="020B0604030504040204" pitchFamily="50" charset="-128"/>
              </a:rPr>
              <a:t>3</a:t>
            </a:r>
            <a:r>
              <a:rPr kumimoji="1" lang="ja-JP" altLang="en-US" dirty="0" smtClean="0">
                <a:latin typeface="メイリオ" panose="020B0604030504040204" pitchFamily="50" charset="-128"/>
                <a:ea typeface="メイリオ" panose="020B0604030504040204" pitchFamily="50" charset="-128"/>
              </a:rPr>
              <a:t>倍</a:t>
            </a:r>
            <a:endParaRPr kumimoji="1" lang="ja-JP" altLang="en-US"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4271164" y="1917546"/>
            <a:ext cx="808831"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約</a:t>
            </a:r>
            <a:r>
              <a:rPr lang="en-US" altLang="ja-JP" dirty="0">
                <a:latin typeface="メイリオ" panose="020B0604030504040204" pitchFamily="50" charset="-128"/>
                <a:ea typeface="メイリオ" panose="020B0604030504040204" pitchFamily="50" charset="-128"/>
              </a:rPr>
              <a:t>2</a:t>
            </a:r>
            <a:r>
              <a:rPr kumimoji="1" lang="ja-JP" altLang="en-US" dirty="0" smtClean="0">
                <a:latin typeface="メイリオ" panose="020B0604030504040204" pitchFamily="50" charset="-128"/>
                <a:ea typeface="メイリオ" panose="020B0604030504040204" pitchFamily="50" charset="-128"/>
              </a:rPr>
              <a:t>倍</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P spid="17" grpId="0"/>
      <p:bldP spid="17" grpId="1"/>
      <p:bldP spid="18" grpId="0"/>
      <p:bldP spid="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728" y="877542"/>
            <a:ext cx="2767921" cy="2075941"/>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144001"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281674" y="5514436"/>
            <a:ext cx="480140" cy="499377"/>
          </a:xfrm>
          <a:prstGeom prst="down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24448" y="5599141"/>
            <a:ext cx="8179393" cy="36014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Meiryo" panose="020B0604030504040204" pitchFamily="34" charset="-128"/>
                <a:ea typeface="Meiryo" panose="020B0604030504040204" pitchFamily="34" charset="-128"/>
              </a:rPr>
              <a:t>下杵の速度が大きすぎると気泡の働きにより充填が遅れる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977855" y="523825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chemeClr val="accent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粒子が一気に流入</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 xmlns:a16="http://schemas.microsoft.com/office/drawing/2014/main" id="{F7F25173-3862-0D40-9BC3-7724C7112FA2}"/>
              </a:ext>
            </a:extLst>
          </p:cNvPr>
          <p:cNvSpPr/>
          <p:nvPr/>
        </p:nvSpPr>
        <p:spPr>
          <a:xfrm>
            <a:off x="6979898" y="1866897"/>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468960" y="2917054"/>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39169</TotalTime>
  <Words>1546</Words>
  <Application>Microsoft Office PowerPoint</Application>
  <PresentationFormat>画面に合わせる (4:3)</PresentationFormat>
  <Paragraphs>239</Paragraphs>
  <Slides>18</Slides>
  <Notes>12</Notes>
  <HiddenSlides>8</HiddenSlides>
  <MMClips>3</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18</vt:i4>
      </vt:variant>
    </vt:vector>
  </HeadingPairs>
  <TitlesOfParts>
    <vt:vector size="33"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研究背景</vt:lpstr>
      <vt:lpstr>研究背景・目的</vt:lpstr>
      <vt:lpstr>解析条件</vt:lpstr>
      <vt:lpstr>結果・考察</vt:lpstr>
      <vt:lpstr>結果・考察</vt:lpstr>
      <vt:lpstr>結果・考察</vt:lpstr>
      <vt:lpstr>結果・考察</vt:lpstr>
      <vt:lpstr>結果・考察</vt:lpstr>
      <vt:lpstr>結論</vt:lpstr>
      <vt:lpstr> 結果・考察</vt:lpstr>
      <vt:lpstr> 解析手法 – 解析モデル</vt:lpstr>
      <vt:lpstr> 解析手法 – 境界条件</vt:lpstr>
      <vt:lpstr>結果・考察</vt:lpstr>
      <vt:lpstr>結果・考察</vt:lpstr>
      <vt:lpstr>結果・考察</vt:lpstr>
      <vt:lpstr>結果・考察</vt:lpstr>
      <vt:lpstr>結果・考察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4549</cp:revision>
  <dcterms:created xsi:type="dcterms:W3CDTF">2018-11-05T05:45:49Z</dcterms:created>
  <dcterms:modified xsi:type="dcterms:W3CDTF">2019-08-07T08:23:34Z</dcterms:modified>
</cp:coreProperties>
</file>